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8" r:id="rId1"/>
  </p:sldMasterIdLst>
  <p:notesMasterIdLst>
    <p:notesMasterId r:id="rId35"/>
  </p:notesMasterIdLst>
  <p:sldIdLst>
    <p:sldId id="256" r:id="rId2"/>
    <p:sldId id="257" r:id="rId3"/>
    <p:sldId id="289" r:id="rId4"/>
    <p:sldId id="291" r:id="rId5"/>
    <p:sldId id="292" r:id="rId6"/>
    <p:sldId id="290" r:id="rId7"/>
    <p:sldId id="293" r:id="rId8"/>
    <p:sldId id="294" r:id="rId9"/>
    <p:sldId id="297" r:id="rId10"/>
    <p:sldId id="325" r:id="rId11"/>
    <p:sldId id="319" r:id="rId12"/>
    <p:sldId id="300" r:id="rId13"/>
    <p:sldId id="320" r:id="rId14"/>
    <p:sldId id="321" r:id="rId15"/>
    <p:sldId id="301" r:id="rId16"/>
    <p:sldId id="302" r:id="rId17"/>
    <p:sldId id="303" r:id="rId18"/>
    <p:sldId id="304" r:id="rId19"/>
    <p:sldId id="305" r:id="rId20"/>
    <p:sldId id="308" r:id="rId21"/>
    <p:sldId id="309" r:id="rId22"/>
    <p:sldId id="307" r:id="rId23"/>
    <p:sldId id="310" r:id="rId24"/>
    <p:sldId id="311" r:id="rId25"/>
    <p:sldId id="312" r:id="rId26"/>
    <p:sldId id="313" r:id="rId27"/>
    <p:sldId id="314" r:id="rId28"/>
    <p:sldId id="315" r:id="rId29"/>
    <p:sldId id="316" r:id="rId30"/>
    <p:sldId id="318" r:id="rId31"/>
    <p:sldId id="317" r:id="rId32"/>
    <p:sldId id="323" r:id="rId33"/>
    <p:sldId id="324"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367"/>
    <p:restoredTop sz="96374" autoAdjust="0"/>
  </p:normalViewPr>
  <p:slideViewPr>
    <p:cSldViewPr snapToGrid="0" snapToObjects="1">
      <p:cViewPr varScale="1">
        <p:scale>
          <a:sx n="118" d="100"/>
          <a:sy n="118" d="100"/>
        </p:scale>
        <p:origin x="114" y="3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11122A-B258-4476-8F6B-2F02EF47A2DB}" type="doc">
      <dgm:prSet loTypeId="urn:microsoft.com/office/officeart/2016/7/layout/RepeatingBendingProcessNew" loCatId="process" qsTypeId="urn:microsoft.com/office/officeart/2005/8/quickstyle/simple1" qsCatId="simple" csTypeId="urn:microsoft.com/office/officeart/2005/8/colors/colorful2" csCatId="colorful"/>
      <dgm:spPr/>
      <dgm:t>
        <a:bodyPr/>
        <a:lstStyle/>
        <a:p>
          <a:endParaRPr lang="en-US"/>
        </a:p>
      </dgm:t>
    </dgm:pt>
    <dgm:pt modelId="{58A90F40-24DF-4779-99FB-3EA2D3BF2C79}">
      <dgm:prSet/>
      <dgm:spPr/>
      <dgm:t>
        <a:bodyPr/>
        <a:lstStyle/>
        <a:p>
          <a:r>
            <a:rPr lang="en-AU" dirty="0"/>
            <a:t>Create a new cipher grid using the key word (tiger) and the coded message at the bottom. To do this: </a:t>
          </a:r>
          <a:endParaRPr lang="en-US" dirty="0"/>
        </a:p>
      </dgm:t>
    </dgm:pt>
    <dgm:pt modelId="{8F078E86-70D4-4780-8A1A-5AE540744710}" type="parTrans" cxnId="{CCA0695E-BD31-4D94-8BDE-2345B175AAFF}">
      <dgm:prSet/>
      <dgm:spPr/>
      <dgm:t>
        <a:bodyPr/>
        <a:lstStyle/>
        <a:p>
          <a:endParaRPr lang="en-US"/>
        </a:p>
      </dgm:t>
    </dgm:pt>
    <dgm:pt modelId="{051E1C09-61F2-427D-A8F0-3F35626C6B28}" type="sibTrans" cxnId="{CCA0695E-BD31-4D94-8BDE-2345B175AAFF}">
      <dgm:prSet/>
      <dgm:spPr/>
      <dgm:t>
        <a:bodyPr/>
        <a:lstStyle/>
        <a:p>
          <a:endParaRPr lang="en-US" dirty="0"/>
        </a:p>
      </dgm:t>
    </dgm:pt>
    <dgm:pt modelId="{F14E447D-91B5-47A0-9C54-F779CE9B0194}">
      <dgm:prSet/>
      <dgm:spPr/>
      <dgm:t>
        <a:bodyPr/>
        <a:lstStyle/>
        <a:p>
          <a:r>
            <a:rPr lang="en-AU" dirty="0"/>
            <a:t>Write the letters of tiger in alphabetical order across the top of the grid </a:t>
          </a:r>
          <a:endParaRPr lang="en-US" dirty="0"/>
        </a:p>
      </dgm:t>
    </dgm:pt>
    <dgm:pt modelId="{BBF44553-13EA-407B-8840-BA72EB6E7F32}" type="parTrans" cxnId="{BC1E14C5-C854-4472-9272-20D8639DD26A}">
      <dgm:prSet/>
      <dgm:spPr/>
      <dgm:t>
        <a:bodyPr/>
        <a:lstStyle/>
        <a:p>
          <a:endParaRPr lang="en-US"/>
        </a:p>
      </dgm:t>
    </dgm:pt>
    <dgm:pt modelId="{1BF044A3-1130-4AC5-BEC3-CAB19ADDF3A4}" type="sibTrans" cxnId="{BC1E14C5-C854-4472-9272-20D8639DD26A}">
      <dgm:prSet/>
      <dgm:spPr/>
      <dgm:t>
        <a:bodyPr/>
        <a:lstStyle/>
        <a:p>
          <a:endParaRPr lang="en-US" dirty="0"/>
        </a:p>
      </dgm:t>
    </dgm:pt>
    <dgm:pt modelId="{2A013FCF-2BB4-44E2-B69B-9D82D18588FF}">
      <dgm:prSet/>
      <dgm:spPr/>
      <dgm:t>
        <a:bodyPr/>
        <a:lstStyle/>
        <a:p>
          <a:r>
            <a:rPr lang="en-AU" dirty="0"/>
            <a:t>Then, list the letters (going across from right to left – i.e. e to t) from the cipher under the letter above, creating what looks like a new cipher grid. Keep listing them until all the letters have been used </a:t>
          </a:r>
          <a:endParaRPr lang="en-US" dirty="0"/>
        </a:p>
      </dgm:t>
    </dgm:pt>
    <dgm:pt modelId="{4B54BC39-AFDD-4D4A-8D2C-AF4334784EBF}" type="parTrans" cxnId="{25175F9D-6332-4828-8634-9DE628D376A2}">
      <dgm:prSet/>
      <dgm:spPr/>
      <dgm:t>
        <a:bodyPr/>
        <a:lstStyle/>
        <a:p>
          <a:endParaRPr lang="en-US"/>
        </a:p>
      </dgm:t>
    </dgm:pt>
    <dgm:pt modelId="{E49271B3-9797-4327-B8A0-03C8BC52ED64}" type="sibTrans" cxnId="{25175F9D-6332-4828-8634-9DE628D376A2}">
      <dgm:prSet/>
      <dgm:spPr/>
      <dgm:t>
        <a:bodyPr/>
        <a:lstStyle/>
        <a:p>
          <a:endParaRPr lang="en-US" dirty="0"/>
        </a:p>
      </dgm:t>
    </dgm:pt>
    <dgm:pt modelId="{094DCD06-A3A0-4364-89C8-C8433B00878B}">
      <dgm:prSet/>
      <dgm:spPr/>
      <dgm:t>
        <a:bodyPr/>
        <a:lstStyle/>
        <a:p>
          <a:r>
            <a:rPr lang="en-AU" dirty="0"/>
            <a:t>Switch the columns back around so that the top row spells the key word ‘tiger’ again</a:t>
          </a:r>
          <a:endParaRPr lang="en-US" dirty="0"/>
        </a:p>
      </dgm:t>
    </dgm:pt>
    <dgm:pt modelId="{ADF505C8-A536-4010-9E3D-97F7A5CC6F11}" type="parTrans" cxnId="{7256A78D-6443-4988-A073-DF308003C5FD}">
      <dgm:prSet/>
      <dgm:spPr/>
      <dgm:t>
        <a:bodyPr/>
        <a:lstStyle/>
        <a:p>
          <a:endParaRPr lang="en-US"/>
        </a:p>
      </dgm:t>
    </dgm:pt>
    <dgm:pt modelId="{8E2A7B4B-57AC-4575-886B-83DAE290B71D}" type="sibTrans" cxnId="{7256A78D-6443-4988-A073-DF308003C5FD}">
      <dgm:prSet/>
      <dgm:spPr/>
      <dgm:t>
        <a:bodyPr/>
        <a:lstStyle/>
        <a:p>
          <a:endParaRPr lang="en-US" dirty="0"/>
        </a:p>
      </dgm:t>
    </dgm:pt>
    <dgm:pt modelId="{12B6105D-807E-4EF7-892B-20C5C976E8C1}">
      <dgm:prSet/>
      <dgm:spPr/>
      <dgm:t>
        <a:bodyPr/>
        <a:lstStyle/>
        <a:p>
          <a:r>
            <a:rPr lang="en-AU" dirty="0"/>
            <a:t>As explained in the instructions, then couple the letters to unjumble the cipher, putting them in sets of ‘twos’ to create grid coordinates. </a:t>
          </a:r>
          <a:endParaRPr lang="en-US" dirty="0"/>
        </a:p>
      </dgm:t>
    </dgm:pt>
    <dgm:pt modelId="{10E00286-4A7E-4B46-9FB8-9B238E28398A}" type="parTrans" cxnId="{45B4855D-BBEF-4411-91F2-431DA796DC1D}">
      <dgm:prSet/>
      <dgm:spPr/>
      <dgm:t>
        <a:bodyPr/>
        <a:lstStyle/>
        <a:p>
          <a:endParaRPr lang="en-US"/>
        </a:p>
      </dgm:t>
    </dgm:pt>
    <dgm:pt modelId="{8A0C898D-38A5-4C23-B398-ECC68DD825DA}" type="sibTrans" cxnId="{45B4855D-BBEF-4411-91F2-431DA796DC1D}">
      <dgm:prSet/>
      <dgm:spPr/>
      <dgm:t>
        <a:bodyPr/>
        <a:lstStyle/>
        <a:p>
          <a:endParaRPr lang="en-US" dirty="0"/>
        </a:p>
      </dgm:t>
    </dgm:pt>
    <dgm:pt modelId="{AAB84954-796B-4862-B75A-3AA8E7403A72}">
      <dgm:prSet/>
      <dgm:spPr/>
      <dgm:t>
        <a:bodyPr/>
        <a:lstStyle/>
        <a:p>
          <a:r>
            <a:rPr lang="en-AU" dirty="0"/>
            <a:t>HINT: the first two coordinates should read FX XG … </a:t>
          </a:r>
          <a:endParaRPr lang="en-US" dirty="0"/>
        </a:p>
      </dgm:t>
    </dgm:pt>
    <dgm:pt modelId="{EEAE614E-258E-4024-A77B-C95AA62A78A1}" type="parTrans" cxnId="{5EA68FAD-4CED-4DDD-94BE-2307FEFE1CE2}">
      <dgm:prSet/>
      <dgm:spPr/>
      <dgm:t>
        <a:bodyPr/>
        <a:lstStyle/>
        <a:p>
          <a:endParaRPr lang="en-US"/>
        </a:p>
      </dgm:t>
    </dgm:pt>
    <dgm:pt modelId="{B08CFD99-9C99-49B3-9AFC-F18182DB344C}" type="sibTrans" cxnId="{5EA68FAD-4CED-4DDD-94BE-2307FEFE1CE2}">
      <dgm:prSet/>
      <dgm:spPr/>
      <dgm:t>
        <a:bodyPr/>
        <a:lstStyle/>
        <a:p>
          <a:endParaRPr lang="en-US" dirty="0"/>
        </a:p>
      </dgm:t>
    </dgm:pt>
    <dgm:pt modelId="{6845BB03-9AD9-4BDB-9DEE-96A8FCC299FA}">
      <dgm:prSet/>
      <dgm:spPr/>
      <dgm:t>
        <a:bodyPr/>
        <a:lstStyle/>
        <a:p>
          <a:r>
            <a:rPr lang="en-AU" dirty="0"/>
            <a:t>Once you have this use the original grid (the once with ADFGX written across the top), and your coordinates to spell out the message</a:t>
          </a:r>
          <a:endParaRPr lang="en-US" dirty="0"/>
        </a:p>
      </dgm:t>
    </dgm:pt>
    <dgm:pt modelId="{17009059-0158-4003-BE9B-8C83F6F2A501}" type="parTrans" cxnId="{D6457A37-C988-4F0B-BACC-CC58F5F22AB6}">
      <dgm:prSet/>
      <dgm:spPr/>
      <dgm:t>
        <a:bodyPr/>
        <a:lstStyle/>
        <a:p>
          <a:endParaRPr lang="en-US"/>
        </a:p>
      </dgm:t>
    </dgm:pt>
    <dgm:pt modelId="{BD2DE368-9F34-4C52-96CD-A3A9A6E7E017}" type="sibTrans" cxnId="{D6457A37-C988-4F0B-BACC-CC58F5F22AB6}">
      <dgm:prSet/>
      <dgm:spPr/>
      <dgm:t>
        <a:bodyPr/>
        <a:lstStyle/>
        <a:p>
          <a:endParaRPr lang="en-US" dirty="0"/>
        </a:p>
      </dgm:t>
    </dgm:pt>
    <dgm:pt modelId="{8BC2ABF7-4D48-45B1-A2CE-877B3AA94037}">
      <dgm:prSet/>
      <dgm:spPr/>
      <dgm:t>
        <a:bodyPr/>
        <a:lstStyle/>
        <a:p>
          <a:r>
            <a:rPr lang="en-AU" dirty="0"/>
            <a:t>REMEMBER: coordinates are always read row (horizontal line), then column (vertical line) </a:t>
          </a:r>
          <a:endParaRPr lang="en-US" dirty="0"/>
        </a:p>
      </dgm:t>
    </dgm:pt>
    <dgm:pt modelId="{DF81E398-7B57-4124-BF87-119F68B10289}" type="parTrans" cxnId="{D1DE8FD2-5DA1-46C8-BFEE-10AE09947620}">
      <dgm:prSet/>
      <dgm:spPr/>
      <dgm:t>
        <a:bodyPr/>
        <a:lstStyle/>
        <a:p>
          <a:endParaRPr lang="en-US"/>
        </a:p>
      </dgm:t>
    </dgm:pt>
    <dgm:pt modelId="{4EA5EB49-E86D-4077-A0BD-07EC58B2CB55}" type="sibTrans" cxnId="{D1DE8FD2-5DA1-46C8-BFEE-10AE09947620}">
      <dgm:prSet/>
      <dgm:spPr/>
      <dgm:t>
        <a:bodyPr/>
        <a:lstStyle/>
        <a:p>
          <a:endParaRPr lang="en-US"/>
        </a:p>
      </dgm:t>
    </dgm:pt>
    <dgm:pt modelId="{8F1E9707-C6D9-F442-B307-06128C5F8F1D}" type="pres">
      <dgm:prSet presAssocID="{2B11122A-B258-4476-8F6B-2F02EF47A2DB}" presName="Name0" presStyleCnt="0">
        <dgm:presLayoutVars>
          <dgm:dir/>
          <dgm:resizeHandles val="exact"/>
        </dgm:presLayoutVars>
      </dgm:prSet>
      <dgm:spPr/>
    </dgm:pt>
    <dgm:pt modelId="{34E7FAC4-59BA-CC48-87D0-C507BF7C912B}" type="pres">
      <dgm:prSet presAssocID="{58A90F40-24DF-4779-99FB-3EA2D3BF2C79}" presName="node" presStyleLbl="node1" presStyleIdx="0" presStyleCnt="8">
        <dgm:presLayoutVars>
          <dgm:bulletEnabled val="1"/>
        </dgm:presLayoutVars>
      </dgm:prSet>
      <dgm:spPr/>
    </dgm:pt>
    <dgm:pt modelId="{94995080-DC3A-6B44-9D1A-5069AFD90D84}" type="pres">
      <dgm:prSet presAssocID="{051E1C09-61F2-427D-A8F0-3F35626C6B28}" presName="sibTrans" presStyleLbl="sibTrans1D1" presStyleIdx="0" presStyleCnt="7"/>
      <dgm:spPr/>
    </dgm:pt>
    <dgm:pt modelId="{AAFA3EF4-138E-4348-AD37-8A1B8474044E}" type="pres">
      <dgm:prSet presAssocID="{051E1C09-61F2-427D-A8F0-3F35626C6B28}" presName="connectorText" presStyleLbl="sibTrans1D1" presStyleIdx="0" presStyleCnt="7"/>
      <dgm:spPr/>
    </dgm:pt>
    <dgm:pt modelId="{ED3A3D4E-FE8E-A648-86F4-0454F056A096}" type="pres">
      <dgm:prSet presAssocID="{F14E447D-91B5-47A0-9C54-F779CE9B0194}" presName="node" presStyleLbl="node1" presStyleIdx="1" presStyleCnt="8">
        <dgm:presLayoutVars>
          <dgm:bulletEnabled val="1"/>
        </dgm:presLayoutVars>
      </dgm:prSet>
      <dgm:spPr/>
    </dgm:pt>
    <dgm:pt modelId="{600785BB-B458-1B40-94E0-9624D5AD8398}" type="pres">
      <dgm:prSet presAssocID="{1BF044A3-1130-4AC5-BEC3-CAB19ADDF3A4}" presName="sibTrans" presStyleLbl="sibTrans1D1" presStyleIdx="1" presStyleCnt="7"/>
      <dgm:spPr/>
    </dgm:pt>
    <dgm:pt modelId="{28647F6B-461D-AD40-A1FF-81134D840040}" type="pres">
      <dgm:prSet presAssocID="{1BF044A3-1130-4AC5-BEC3-CAB19ADDF3A4}" presName="connectorText" presStyleLbl="sibTrans1D1" presStyleIdx="1" presStyleCnt="7"/>
      <dgm:spPr/>
    </dgm:pt>
    <dgm:pt modelId="{6441C2C8-27B2-6240-8D82-F94F3B1B9FB2}" type="pres">
      <dgm:prSet presAssocID="{2A013FCF-2BB4-44E2-B69B-9D82D18588FF}" presName="node" presStyleLbl="node1" presStyleIdx="2" presStyleCnt="8">
        <dgm:presLayoutVars>
          <dgm:bulletEnabled val="1"/>
        </dgm:presLayoutVars>
      </dgm:prSet>
      <dgm:spPr/>
    </dgm:pt>
    <dgm:pt modelId="{90FD82CA-B407-B74E-8C2C-017610EDC324}" type="pres">
      <dgm:prSet presAssocID="{E49271B3-9797-4327-B8A0-03C8BC52ED64}" presName="sibTrans" presStyleLbl="sibTrans1D1" presStyleIdx="2" presStyleCnt="7"/>
      <dgm:spPr/>
    </dgm:pt>
    <dgm:pt modelId="{5F5291E3-076A-A144-A308-006FB340232B}" type="pres">
      <dgm:prSet presAssocID="{E49271B3-9797-4327-B8A0-03C8BC52ED64}" presName="connectorText" presStyleLbl="sibTrans1D1" presStyleIdx="2" presStyleCnt="7"/>
      <dgm:spPr/>
    </dgm:pt>
    <dgm:pt modelId="{499BA151-9C03-114F-AEAE-EEFD7266E385}" type="pres">
      <dgm:prSet presAssocID="{094DCD06-A3A0-4364-89C8-C8433B00878B}" presName="node" presStyleLbl="node1" presStyleIdx="3" presStyleCnt="8">
        <dgm:presLayoutVars>
          <dgm:bulletEnabled val="1"/>
        </dgm:presLayoutVars>
      </dgm:prSet>
      <dgm:spPr/>
    </dgm:pt>
    <dgm:pt modelId="{689C4084-29C9-3745-A199-DAA05D072990}" type="pres">
      <dgm:prSet presAssocID="{8E2A7B4B-57AC-4575-886B-83DAE290B71D}" presName="sibTrans" presStyleLbl="sibTrans1D1" presStyleIdx="3" presStyleCnt="7"/>
      <dgm:spPr/>
    </dgm:pt>
    <dgm:pt modelId="{A3F4B254-0231-274D-84D6-48F377FB0854}" type="pres">
      <dgm:prSet presAssocID="{8E2A7B4B-57AC-4575-886B-83DAE290B71D}" presName="connectorText" presStyleLbl="sibTrans1D1" presStyleIdx="3" presStyleCnt="7"/>
      <dgm:spPr/>
    </dgm:pt>
    <dgm:pt modelId="{04AC3932-F270-5F41-AA30-72999AABF98D}" type="pres">
      <dgm:prSet presAssocID="{12B6105D-807E-4EF7-892B-20C5C976E8C1}" presName="node" presStyleLbl="node1" presStyleIdx="4" presStyleCnt="8">
        <dgm:presLayoutVars>
          <dgm:bulletEnabled val="1"/>
        </dgm:presLayoutVars>
      </dgm:prSet>
      <dgm:spPr/>
    </dgm:pt>
    <dgm:pt modelId="{195D03EA-C076-BD44-B72F-4E10A0FE1DD5}" type="pres">
      <dgm:prSet presAssocID="{8A0C898D-38A5-4C23-B398-ECC68DD825DA}" presName="sibTrans" presStyleLbl="sibTrans1D1" presStyleIdx="4" presStyleCnt="7"/>
      <dgm:spPr/>
    </dgm:pt>
    <dgm:pt modelId="{34667B0F-C770-5F45-8FE4-647FD41DBADA}" type="pres">
      <dgm:prSet presAssocID="{8A0C898D-38A5-4C23-B398-ECC68DD825DA}" presName="connectorText" presStyleLbl="sibTrans1D1" presStyleIdx="4" presStyleCnt="7"/>
      <dgm:spPr/>
    </dgm:pt>
    <dgm:pt modelId="{18E137C7-0B8A-F747-A8AE-32DF1172A5EB}" type="pres">
      <dgm:prSet presAssocID="{AAB84954-796B-4862-B75A-3AA8E7403A72}" presName="node" presStyleLbl="node1" presStyleIdx="5" presStyleCnt="8">
        <dgm:presLayoutVars>
          <dgm:bulletEnabled val="1"/>
        </dgm:presLayoutVars>
      </dgm:prSet>
      <dgm:spPr/>
    </dgm:pt>
    <dgm:pt modelId="{FDCD3938-A3AB-9849-9E80-35F68F790CD9}" type="pres">
      <dgm:prSet presAssocID="{B08CFD99-9C99-49B3-9AFC-F18182DB344C}" presName="sibTrans" presStyleLbl="sibTrans1D1" presStyleIdx="5" presStyleCnt="7"/>
      <dgm:spPr/>
    </dgm:pt>
    <dgm:pt modelId="{1BF39824-1029-D143-BCF9-B9C5EAD38B25}" type="pres">
      <dgm:prSet presAssocID="{B08CFD99-9C99-49B3-9AFC-F18182DB344C}" presName="connectorText" presStyleLbl="sibTrans1D1" presStyleIdx="5" presStyleCnt="7"/>
      <dgm:spPr/>
    </dgm:pt>
    <dgm:pt modelId="{8627A19E-C709-054F-A61B-AE778816BD3C}" type="pres">
      <dgm:prSet presAssocID="{6845BB03-9AD9-4BDB-9DEE-96A8FCC299FA}" presName="node" presStyleLbl="node1" presStyleIdx="6" presStyleCnt="8">
        <dgm:presLayoutVars>
          <dgm:bulletEnabled val="1"/>
        </dgm:presLayoutVars>
      </dgm:prSet>
      <dgm:spPr/>
    </dgm:pt>
    <dgm:pt modelId="{13A4B4C4-9C9F-D14C-AE11-CF0EBCD45660}" type="pres">
      <dgm:prSet presAssocID="{BD2DE368-9F34-4C52-96CD-A3A9A6E7E017}" presName="sibTrans" presStyleLbl="sibTrans1D1" presStyleIdx="6" presStyleCnt="7"/>
      <dgm:spPr/>
    </dgm:pt>
    <dgm:pt modelId="{AD48E085-12EA-654A-AD3E-84E6FDA78A1D}" type="pres">
      <dgm:prSet presAssocID="{BD2DE368-9F34-4C52-96CD-A3A9A6E7E017}" presName="connectorText" presStyleLbl="sibTrans1D1" presStyleIdx="6" presStyleCnt="7"/>
      <dgm:spPr/>
    </dgm:pt>
    <dgm:pt modelId="{34E49AE5-1DB8-444B-A560-882923A8F219}" type="pres">
      <dgm:prSet presAssocID="{8BC2ABF7-4D48-45B1-A2CE-877B3AA94037}" presName="node" presStyleLbl="node1" presStyleIdx="7" presStyleCnt="8">
        <dgm:presLayoutVars>
          <dgm:bulletEnabled val="1"/>
        </dgm:presLayoutVars>
      </dgm:prSet>
      <dgm:spPr/>
    </dgm:pt>
  </dgm:ptLst>
  <dgm:cxnLst>
    <dgm:cxn modelId="{6F0BAB11-D33F-1849-9F18-D68E7E6EDB35}" type="presOf" srcId="{F14E447D-91B5-47A0-9C54-F779CE9B0194}" destId="{ED3A3D4E-FE8E-A648-86F4-0454F056A096}" srcOrd="0" destOrd="0" presId="urn:microsoft.com/office/officeart/2016/7/layout/RepeatingBendingProcessNew"/>
    <dgm:cxn modelId="{D47C8113-4F6C-5A40-8553-2D127BB2B240}" type="presOf" srcId="{2A013FCF-2BB4-44E2-B69B-9D82D18588FF}" destId="{6441C2C8-27B2-6240-8D82-F94F3B1B9FB2}" srcOrd="0" destOrd="0" presId="urn:microsoft.com/office/officeart/2016/7/layout/RepeatingBendingProcessNew"/>
    <dgm:cxn modelId="{EB72611B-5CF8-C340-8CE2-A317323AC93E}" type="presOf" srcId="{1BF044A3-1130-4AC5-BEC3-CAB19ADDF3A4}" destId="{600785BB-B458-1B40-94E0-9624D5AD8398}" srcOrd="0" destOrd="0" presId="urn:microsoft.com/office/officeart/2016/7/layout/RepeatingBendingProcessNew"/>
    <dgm:cxn modelId="{B5BD661F-B1C9-2648-AA32-6329D1E1AAAF}" type="presOf" srcId="{E49271B3-9797-4327-B8A0-03C8BC52ED64}" destId="{90FD82CA-B407-B74E-8C2C-017610EDC324}" srcOrd="0" destOrd="0" presId="urn:microsoft.com/office/officeart/2016/7/layout/RepeatingBendingProcessNew"/>
    <dgm:cxn modelId="{D5190B22-8503-804E-BB69-426D68B040AA}" type="presOf" srcId="{AAB84954-796B-4862-B75A-3AA8E7403A72}" destId="{18E137C7-0B8A-F747-A8AE-32DF1172A5EB}" srcOrd="0" destOrd="0" presId="urn:microsoft.com/office/officeart/2016/7/layout/RepeatingBendingProcessNew"/>
    <dgm:cxn modelId="{AAC8372B-7BE0-1F40-A47B-108EA01D9AAD}" type="presOf" srcId="{051E1C09-61F2-427D-A8F0-3F35626C6B28}" destId="{AAFA3EF4-138E-4348-AD37-8A1B8474044E}" srcOrd="1" destOrd="0" presId="urn:microsoft.com/office/officeart/2016/7/layout/RepeatingBendingProcessNew"/>
    <dgm:cxn modelId="{D6457A37-C988-4F0B-BACC-CC58F5F22AB6}" srcId="{2B11122A-B258-4476-8F6B-2F02EF47A2DB}" destId="{6845BB03-9AD9-4BDB-9DEE-96A8FCC299FA}" srcOrd="6" destOrd="0" parTransId="{17009059-0158-4003-BE9B-8C83F6F2A501}" sibTransId="{BD2DE368-9F34-4C52-96CD-A3A9A6E7E017}"/>
    <dgm:cxn modelId="{0A4C8D3B-C8E7-E04E-97F5-3D098144AB2A}" type="presOf" srcId="{8BC2ABF7-4D48-45B1-A2CE-877B3AA94037}" destId="{34E49AE5-1DB8-444B-A560-882923A8F219}" srcOrd="0" destOrd="0" presId="urn:microsoft.com/office/officeart/2016/7/layout/RepeatingBendingProcessNew"/>
    <dgm:cxn modelId="{3689163C-EB99-C049-B27F-A1A7A999FE19}" type="presOf" srcId="{12B6105D-807E-4EF7-892B-20C5C976E8C1}" destId="{04AC3932-F270-5F41-AA30-72999AABF98D}" srcOrd="0" destOrd="0" presId="urn:microsoft.com/office/officeart/2016/7/layout/RepeatingBendingProcessNew"/>
    <dgm:cxn modelId="{45B4855D-BBEF-4411-91F2-431DA796DC1D}" srcId="{2B11122A-B258-4476-8F6B-2F02EF47A2DB}" destId="{12B6105D-807E-4EF7-892B-20C5C976E8C1}" srcOrd="4" destOrd="0" parTransId="{10E00286-4A7E-4B46-9FB8-9B238E28398A}" sibTransId="{8A0C898D-38A5-4C23-B398-ECC68DD825DA}"/>
    <dgm:cxn modelId="{CCA0695E-BD31-4D94-8BDE-2345B175AAFF}" srcId="{2B11122A-B258-4476-8F6B-2F02EF47A2DB}" destId="{58A90F40-24DF-4779-99FB-3EA2D3BF2C79}" srcOrd="0" destOrd="0" parTransId="{8F078E86-70D4-4780-8A1A-5AE540744710}" sibTransId="{051E1C09-61F2-427D-A8F0-3F35626C6B28}"/>
    <dgm:cxn modelId="{F8AAAF67-6F02-1948-9ECB-2EBE22325C7D}" type="presOf" srcId="{094DCD06-A3A0-4364-89C8-C8433B00878B}" destId="{499BA151-9C03-114F-AEAE-EEFD7266E385}" srcOrd="0" destOrd="0" presId="urn:microsoft.com/office/officeart/2016/7/layout/RepeatingBendingProcessNew"/>
    <dgm:cxn modelId="{2F497D6C-DCF3-9744-B8D7-831298A15E96}" type="presOf" srcId="{8E2A7B4B-57AC-4575-886B-83DAE290B71D}" destId="{A3F4B254-0231-274D-84D6-48F377FB0854}" srcOrd="1" destOrd="0" presId="urn:microsoft.com/office/officeart/2016/7/layout/RepeatingBendingProcessNew"/>
    <dgm:cxn modelId="{D786B376-3465-C649-AE46-185B9F98FBC4}" type="presOf" srcId="{BD2DE368-9F34-4C52-96CD-A3A9A6E7E017}" destId="{13A4B4C4-9C9F-D14C-AE11-CF0EBCD45660}" srcOrd="0" destOrd="0" presId="urn:microsoft.com/office/officeart/2016/7/layout/RepeatingBendingProcessNew"/>
    <dgm:cxn modelId="{4FF4D277-35D2-2149-9177-8E54DCFD53BD}" type="presOf" srcId="{1BF044A3-1130-4AC5-BEC3-CAB19ADDF3A4}" destId="{28647F6B-461D-AD40-A1FF-81134D840040}" srcOrd="1" destOrd="0" presId="urn:microsoft.com/office/officeart/2016/7/layout/RepeatingBendingProcessNew"/>
    <dgm:cxn modelId="{C636B188-8CB6-9544-BA61-BCC6BE168A91}" type="presOf" srcId="{6845BB03-9AD9-4BDB-9DEE-96A8FCC299FA}" destId="{8627A19E-C709-054F-A61B-AE778816BD3C}" srcOrd="0" destOrd="0" presId="urn:microsoft.com/office/officeart/2016/7/layout/RepeatingBendingProcessNew"/>
    <dgm:cxn modelId="{AA269889-C163-C34F-BB6F-F7F8C2D49AB8}" type="presOf" srcId="{8A0C898D-38A5-4C23-B398-ECC68DD825DA}" destId="{34667B0F-C770-5F45-8FE4-647FD41DBADA}" srcOrd="1" destOrd="0" presId="urn:microsoft.com/office/officeart/2016/7/layout/RepeatingBendingProcessNew"/>
    <dgm:cxn modelId="{7256A78D-6443-4988-A073-DF308003C5FD}" srcId="{2B11122A-B258-4476-8F6B-2F02EF47A2DB}" destId="{094DCD06-A3A0-4364-89C8-C8433B00878B}" srcOrd="3" destOrd="0" parTransId="{ADF505C8-A536-4010-9E3D-97F7A5CC6F11}" sibTransId="{8E2A7B4B-57AC-4575-886B-83DAE290B71D}"/>
    <dgm:cxn modelId="{C0720A91-338C-9549-8E94-FA2304E89416}" type="presOf" srcId="{2B11122A-B258-4476-8F6B-2F02EF47A2DB}" destId="{8F1E9707-C6D9-F442-B307-06128C5F8F1D}" srcOrd="0" destOrd="0" presId="urn:microsoft.com/office/officeart/2016/7/layout/RepeatingBendingProcessNew"/>
    <dgm:cxn modelId="{0E833193-8F63-BA49-A60C-27F4765EC140}" type="presOf" srcId="{B08CFD99-9C99-49B3-9AFC-F18182DB344C}" destId="{1BF39824-1029-D143-BCF9-B9C5EAD38B25}" srcOrd="1" destOrd="0" presId="urn:microsoft.com/office/officeart/2016/7/layout/RepeatingBendingProcessNew"/>
    <dgm:cxn modelId="{25175F9D-6332-4828-8634-9DE628D376A2}" srcId="{2B11122A-B258-4476-8F6B-2F02EF47A2DB}" destId="{2A013FCF-2BB4-44E2-B69B-9D82D18588FF}" srcOrd="2" destOrd="0" parTransId="{4B54BC39-AFDD-4D4A-8D2C-AF4334784EBF}" sibTransId="{E49271B3-9797-4327-B8A0-03C8BC52ED64}"/>
    <dgm:cxn modelId="{5EA68FAD-4CED-4DDD-94BE-2307FEFE1CE2}" srcId="{2B11122A-B258-4476-8F6B-2F02EF47A2DB}" destId="{AAB84954-796B-4862-B75A-3AA8E7403A72}" srcOrd="5" destOrd="0" parTransId="{EEAE614E-258E-4024-A77B-C95AA62A78A1}" sibTransId="{B08CFD99-9C99-49B3-9AFC-F18182DB344C}"/>
    <dgm:cxn modelId="{DFB1BFAD-0464-884E-8F91-9DD61D8AE38C}" type="presOf" srcId="{051E1C09-61F2-427D-A8F0-3F35626C6B28}" destId="{94995080-DC3A-6B44-9D1A-5069AFD90D84}" srcOrd="0" destOrd="0" presId="urn:microsoft.com/office/officeart/2016/7/layout/RepeatingBendingProcessNew"/>
    <dgm:cxn modelId="{835796B6-278E-204E-B16C-0D50A2DB44A2}" type="presOf" srcId="{8A0C898D-38A5-4C23-B398-ECC68DD825DA}" destId="{195D03EA-C076-BD44-B72F-4E10A0FE1DD5}" srcOrd="0" destOrd="0" presId="urn:microsoft.com/office/officeart/2016/7/layout/RepeatingBendingProcessNew"/>
    <dgm:cxn modelId="{BC1E14C5-C854-4472-9272-20D8639DD26A}" srcId="{2B11122A-B258-4476-8F6B-2F02EF47A2DB}" destId="{F14E447D-91B5-47A0-9C54-F779CE9B0194}" srcOrd="1" destOrd="0" parTransId="{BBF44553-13EA-407B-8840-BA72EB6E7F32}" sibTransId="{1BF044A3-1130-4AC5-BEC3-CAB19ADDF3A4}"/>
    <dgm:cxn modelId="{D1DE8FD2-5DA1-46C8-BFEE-10AE09947620}" srcId="{2B11122A-B258-4476-8F6B-2F02EF47A2DB}" destId="{8BC2ABF7-4D48-45B1-A2CE-877B3AA94037}" srcOrd="7" destOrd="0" parTransId="{DF81E398-7B57-4124-BF87-119F68B10289}" sibTransId="{4EA5EB49-E86D-4077-A0BD-07EC58B2CB55}"/>
    <dgm:cxn modelId="{EADE6EE6-4146-ED46-80D5-C97CBEA76EFE}" type="presOf" srcId="{BD2DE368-9F34-4C52-96CD-A3A9A6E7E017}" destId="{AD48E085-12EA-654A-AD3E-84E6FDA78A1D}" srcOrd="1" destOrd="0" presId="urn:microsoft.com/office/officeart/2016/7/layout/RepeatingBendingProcessNew"/>
    <dgm:cxn modelId="{595B8DF5-0907-CF43-B415-81F1BF971343}" type="presOf" srcId="{58A90F40-24DF-4779-99FB-3EA2D3BF2C79}" destId="{34E7FAC4-59BA-CC48-87D0-C507BF7C912B}" srcOrd="0" destOrd="0" presId="urn:microsoft.com/office/officeart/2016/7/layout/RepeatingBendingProcessNew"/>
    <dgm:cxn modelId="{888E91F5-93BB-F144-945C-11BBA4EBBC38}" type="presOf" srcId="{B08CFD99-9C99-49B3-9AFC-F18182DB344C}" destId="{FDCD3938-A3AB-9849-9E80-35F68F790CD9}" srcOrd="0" destOrd="0" presId="urn:microsoft.com/office/officeart/2016/7/layout/RepeatingBendingProcessNew"/>
    <dgm:cxn modelId="{AFB178FD-D2F7-784F-90A2-DCC55F4F2B45}" type="presOf" srcId="{8E2A7B4B-57AC-4575-886B-83DAE290B71D}" destId="{689C4084-29C9-3745-A199-DAA05D072990}" srcOrd="0" destOrd="0" presId="urn:microsoft.com/office/officeart/2016/7/layout/RepeatingBendingProcessNew"/>
    <dgm:cxn modelId="{318BFFFE-BDBB-854D-BDFE-F0A5B04981B3}" type="presOf" srcId="{E49271B3-9797-4327-B8A0-03C8BC52ED64}" destId="{5F5291E3-076A-A144-A308-006FB340232B}" srcOrd="1" destOrd="0" presId="urn:microsoft.com/office/officeart/2016/7/layout/RepeatingBendingProcessNew"/>
    <dgm:cxn modelId="{78E0DC76-87DF-AD44-A8E7-004D2D5D3BE0}" type="presParOf" srcId="{8F1E9707-C6D9-F442-B307-06128C5F8F1D}" destId="{34E7FAC4-59BA-CC48-87D0-C507BF7C912B}" srcOrd="0" destOrd="0" presId="urn:microsoft.com/office/officeart/2016/7/layout/RepeatingBendingProcessNew"/>
    <dgm:cxn modelId="{71EE68F4-B284-9E43-BB60-11A6B0518B24}" type="presParOf" srcId="{8F1E9707-C6D9-F442-B307-06128C5F8F1D}" destId="{94995080-DC3A-6B44-9D1A-5069AFD90D84}" srcOrd="1" destOrd="0" presId="urn:microsoft.com/office/officeart/2016/7/layout/RepeatingBendingProcessNew"/>
    <dgm:cxn modelId="{5271CC7D-E5DA-034E-85A4-DC0F2A7A6631}" type="presParOf" srcId="{94995080-DC3A-6B44-9D1A-5069AFD90D84}" destId="{AAFA3EF4-138E-4348-AD37-8A1B8474044E}" srcOrd="0" destOrd="0" presId="urn:microsoft.com/office/officeart/2016/7/layout/RepeatingBendingProcessNew"/>
    <dgm:cxn modelId="{1164F575-7A4B-CE4B-8BD1-297B8613AFDE}" type="presParOf" srcId="{8F1E9707-C6D9-F442-B307-06128C5F8F1D}" destId="{ED3A3D4E-FE8E-A648-86F4-0454F056A096}" srcOrd="2" destOrd="0" presId="urn:microsoft.com/office/officeart/2016/7/layout/RepeatingBendingProcessNew"/>
    <dgm:cxn modelId="{F17714E0-B86D-4D4B-9CEA-A3223073DB25}" type="presParOf" srcId="{8F1E9707-C6D9-F442-B307-06128C5F8F1D}" destId="{600785BB-B458-1B40-94E0-9624D5AD8398}" srcOrd="3" destOrd="0" presId="urn:microsoft.com/office/officeart/2016/7/layout/RepeatingBendingProcessNew"/>
    <dgm:cxn modelId="{98A5BE51-F4F9-2948-8028-31702BEB4B08}" type="presParOf" srcId="{600785BB-B458-1B40-94E0-9624D5AD8398}" destId="{28647F6B-461D-AD40-A1FF-81134D840040}" srcOrd="0" destOrd="0" presId="urn:microsoft.com/office/officeart/2016/7/layout/RepeatingBendingProcessNew"/>
    <dgm:cxn modelId="{6FA68922-63F1-DB45-A190-AAC6D66291B7}" type="presParOf" srcId="{8F1E9707-C6D9-F442-B307-06128C5F8F1D}" destId="{6441C2C8-27B2-6240-8D82-F94F3B1B9FB2}" srcOrd="4" destOrd="0" presId="urn:microsoft.com/office/officeart/2016/7/layout/RepeatingBendingProcessNew"/>
    <dgm:cxn modelId="{D9345369-A3CD-F242-850A-60118041C993}" type="presParOf" srcId="{8F1E9707-C6D9-F442-B307-06128C5F8F1D}" destId="{90FD82CA-B407-B74E-8C2C-017610EDC324}" srcOrd="5" destOrd="0" presId="urn:microsoft.com/office/officeart/2016/7/layout/RepeatingBendingProcessNew"/>
    <dgm:cxn modelId="{4FAED601-8C39-1F41-867E-44BD8C8E78E1}" type="presParOf" srcId="{90FD82CA-B407-B74E-8C2C-017610EDC324}" destId="{5F5291E3-076A-A144-A308-006FB340232B}" srcOrd="0" destOrd="0" presId="urn:microsoft.com/office/officeart/2016/7/layout/RepeatingBendingProcessNew"/>
    <dgm:cxn modelId="{99475F1E-1D1F-BC40-8B1A-EFD312B9B562}" type="presParOf" srcId="{8F1E9707-C6D9-F442-B307-06128C5F8F1D}" destId="{499BA151-9C03-114F-AEAE-EEFD7266E385}" srcOrd="6" destOrd="0" presId="urn:microsoft.com/office/officeart/2016/7/layout/RepeatingBendingProcessNew"/>
    <dgm:cxn modelId="{9101E4E5-0941-3F49-B0C5-BDBE834D29E4}" type="presParOf" srcId="{8F1E9707-C6D9-F442-B307-06128C5F8F1D}" destId="{689C4084-29C9-3745-A199-DAA05D072990}" srcOrd="7" destOrd="0" presId="urn:microsoft.com/office/officeart/2016/7/layout/RepeatingBendingProcessNew"/>
    <dgm:cxn modelId="{037D4973-DEB3-AD42-BB21-C20F8CF9A830}" type="presParOf" srcId="{689C4084-29C9-3745-A199-DAA05D072990}" destId="{A3F4B254-0231-274D-84D6-48F377FB0854}" srcOrd="0" destOrd="0" presId="urn:microsoft.com/office/officeart/2016/7/layout/RepeatingBendingProcessNew"/>
    <dgm:cxn modelId="{F342A302-4805-494B-BAC6-C9E9F5186BB5}" type="presParOf" srcId="{8F1E9707-C6D9-F442-B307-06128C5F8F1D}" destId="{04AC3932-F270-5F41-AA30-72999AABF98D}" srcOrd="8" destOrd="0" presId="urn:microsoft.com/office/officeart/2016/7/layout/RepeatingBendingProcessNew"/>
    <dgm:cxn modelId="{820BCD63-6890-B443-8B79-91417C6A4956}" type="presParOf" srcId="{8F1E9707-C6D9-F442-B307-06128C5F8F1D}" destId="{195D03EA-C076-BD44-B72F-4E10A0FE1DD5}" srcOrd="9" destOrd="0" presId="urn:microsoft.com/office/officeart/2016/7/layout/RepeatingBendingProcessNew"/>
    <dgm:cxn modelId="{C540B568-924C-5B4E-A6CE-1D08042AF15E}" type="presParOf" srcId="{195D03EA-C076-BD44-B72F-4E10A0FE1DD5}" destId="{34667B0F-C770-5F45-8FE4-647FD41DBADA}" srcOrd="0" destOrd="0" presId="urn:microsoft.com/office/officeart/2016/7/layout/RepeatingBendingProcessNew"/>
    <dgm:cxn modelId="{3CCCB773-D83C-4742-BD96-A2C24AD3CFEE}" type="presParOf" srcId="{8F1E9707-C6D9-F442-B307-06128C5F8F1D}" destId="{18E137C7-0B8A-F747-A8AE-32DF1172A5EB}" srcOrd="10" destOrd="0" presId="urn:microsoft.com/office/officeart/2016/7/layout/RepeatingBendingProcessNew"/>
    <dgm:cxn modelId="{5D33755A-07F1-D440-9D69-9F4268577149}" type="presParOf" srcId="{8F1E9707-C6D9-F442-B307-06128C5F8F1D}" destId="{FDCD3938-A3AB-9849-9E80-35F68F790CD9}" srcOrd="11" destOrd="0" presId="urn:microsoft.com/office/officeart/2016/7/layout/RepeatingBendingProcessNew"/>
    <dgm:cxn modelId="{C64128B8-DEDF-CF43-8B2E-98A3AE375ACF}" type="presParOf" srcId="{FDCD3938-A3AB-9849-9E80-35F68F790CD9}" destId="{1BF39824-1029-D143-BCF9-B9C5EAD38B25}" srcOrd="0" destOrd="0" presId="urn:microsoft.com/office/officeart/2016/7/layout/RepeatingBendingProcessNew"/>
    <dgm:cxn modelId="{3F3BDBD1-E4BB-B049-9CE9-0C554F3024B1}" type="presParOf" srcId="{8F1E9707-C6D9-F442-B307-06128C5F8F1D}" destId="{8627A19E-C709-054F-A61B-AE778816BD3C}" srcOrd="12" destOrd="0" presId="urn:microsoft.com/office/officeart/2016/7/layout/RepeatingBendingProcessNew"/>
    <dgm:cxn modelId="{F72D8E97-DD09-644E-817A-28BCF870C380}" type="presParOf" srcId="{8F1E9707-C6D9-F442-B307-06128C5F8F1D}" destId="{13A4B4C4-9C9F-D14C-AE11-CF0EBCD45660}" srcOrd="13" destOrd="0" presId="urn:microsoft.com/office/officeart/2016/7/layout/RepeatingBendingProcessNew"/>
    <dgm:cxn modelId="{4FF3AA1D-CBCE-214E-92AC-33DD2AA8D830}" type="presParOf" srcId="{13A4B4C4-9C9F-D14C-AE11-CF0EBCD45660}" destId="{AD48E085-12EA-654A-AD3E-84E6FDA78A1D}" srcOrd="0" destOrd="0" presId="urn:microsoft.com/office/officeart/2016/7/layout/RepeatingBendingProcessNew"/>
    <dgm:cxn modelId="{BC8FD5B3-38CF-CF45-882B-6D1133D257ED}" type="presParOf" srcId="{8F1E9707-C6D9-F442-B307-06128C5F8F1D}" destId="{34E49AE5-1DB8-444B-A560-882923A8F219}" srcOrd="14" destOrd="0" presId="urn:microsoft.com/office/officeart/2016/7/layout/RepeatingBendingProcessNew"/>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995080-DC3A-6B44-9D1A-5069AFD90D84}">
      <dsp:nvSpPr>
        <dsp:cNvPr id="0" name=""/>
        <dsp:cNvSpPr/>
      </dsp:nvSpPr>
      <dsp:spPr>
        <a:xfrm>
          <a:off x="2241532" y="1150621"/>
          <a:ext cx="484885" cy="91440"/>
        </a:xfrm>
        <a:custGeom>
          <a:avLst/>
          <a:gdLst/>
          <a:ahLst/>
          <a:cxnLst/>
          <a:rect l="0" t="0" r="0" b="0"/>
          <a:pathLst>
            <a:path>
              <a:moveTo>
                <a:pt x="0" y="45720"/>
              </a:moveTo>
              <a:lnTo>
                <a:pt x="484885" y="45720"/>
              </a:lnTo>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471087" y="1193763"/>
        <a:ext cx="25774" cy="5154"/>
      </dsp:txXfrm>
    </dsp:sp>
    <dsp:sp modelId="{34E7FAC4-59BA-CC48-87D0-C507BF7C912B}">
      <dsp:nvSpPr>
        <dsp:cNvPr id="0" name=""/>
        <dsp:cNvSpPr/>
      </dsp:nvSpPr>
      <dsp:spPr>
        <a:xfrm>
          <a:off x="2092" y="523969"/>
          <a:ext cx="2241239" cy="1344743"/>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9823" tIns="115278" rIns="109823" bIns="115278" numCol="1" spcCol="1270" anchor="ctr" anchorCtr="0">
          <a:noAutofit/>
        </a:bodyPr>
        <a:lstStyle/>
        <a:p>
          <a:pPr marL="0" lvl="0" indent="0" algn="ctr" defTabSz="711200">
            <a:lnSpc>
              <a:spcPct val="90000"/>
            </a:lnSpc>
            <a:spcBef>
              <a:spcPct val="0"/>
            </a:spcBef>
            <a:spcAft>
              <a:spcPct val="35000"/>
            </a:spcAft>
            <a:buNone/>
          </a:pPr>
          <a:r>
            <a:rPr lang="en-AU" sz="1600" kern="1200" dirty="0"/>
            <a:t>Create a new cipher grid using the key word (tiger) and the coded message at the bottom. To do this: </a:t>
          </a:r>
          <a:endParaRPr lang="en-US" sz="1600" kern="1200" dirty="0"/>
        </a:p>
      </dsp:txBody>
      <dsp:txXfrm>
        <a:off x="2092" y="523969"/>
        <a:ext cx="2241239" cy="1344743"/>
      </dsp:txXfrm>
    </dsp:sp>
    <dsp:sp modelId="{600785BB-B458-1B40-94E0-9624D5AD8398}">
      <dsp:nvSpPr>
        <dsp:cNvPr id="0" name=""/>
        <dsp:cNvSpPr/>
      </dsp:nvSpPr>
      <dsp:spPr>
        <a:xfrm>
          <a:off x="4998257" y="1150621"/>
          <a:ext cx="484885" cy="91440"/>
        </a:xfrm>
        <a:custGeom>
          <a:avLst/>
          <a:gdLst/>
          <a:ahLst/>
          <a:cxnLst/>
          <a:rect l="0" t="0" r="0" b="0"/>
          <a:pathLst>
            <a:path>
              <a:moveTo>
                <a:pt x="0" y="45720"/>
              </a:moveTo>
              <a:lnTo>
                <a:pt x="484885" y="45720"/>
              </a:lnTo>
            </a:path>
          </a:pathLst>
        </a:custGeom>
        <a:noFill/>
        <a:ln w="6350" cap="flat" cmpd="sng" algn="ctr">
          <a:solidFill>
            <a:schemeClr val="accent2">
              <a:hueOff val="-408258"/>
              <a:satOff val="-1886"/>
              <a:lumOff val="-392"/>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5227812" y="1193763"/>
        <a:ext cx="25774" cy="5154"/>
      </dsp:txXfrm>
    </dsp:sp>
    <dsp:sp modelId="{ED3A3D4E-FE8E-A648-86F4-0454F056A096}">
      <dsp:nvSpPr>
        <dsp:cNvPr id="0" name=""/>
        <dsp:cNvSpPr/>
      </dsp:nvSpPr>
      <dsp:spPr>
        <a:xfrm>
          <a:off x="2758817" y="523969"/>
          <a:ext cx="2241239" cy="1344743"/>
        </a:xfrm>
        <a:prstGeom prst="rect">
          <a:avLst/>
        </a:prstGeom>
        <a:solidFill>
          <a:schemeClr val="accent2">
            <a:hueOff val="-349936"/>
            <a:satOff val="-1616"/>
            <a:lumOff val="-33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9823" tIns="115278" rIns="109823" bIns="115278" numCol="1" spcCol="1270" anchor="ctr" anchorCtr="0">
          <a:noAutofit/>
        </a:bodyPr>
        <a:lstStyle/>
        <a:p>
          <a:pPr marL="0" lvl="0" indent="0" algn="ctr" defTabSz="711200">
            <a:lnSpc>
              <a:spcPct val="90000"/>
            </a:lnSpc>
            <a:spcBef>
              <a:spcPct val="0"/>
            </a:spcBef>
            <a:spcAft>
              <a:spcPct val="35000"/>
            </a:spcAft>
            <a:buNone/>
          </a:pPr>
          <a:r>
            <a:rPr lang="en-AU" sz="1600" kern="1200" dirty="0"/>
            <a:t>Write the letters of tiger in alphabetical order across the top of the grid </a:t>
          </a:r>
          <a:endParaRPr lang="en-US" sz="1600" kern="1200" dirty="0"/>
        </a:p>
      </dsp:txBody>
      <dsp:txXfrm>
        <a:off x="2758817" y="523969"/>
        <a:ext cx="2241239" cy="1344743"/>
      </dsp:txXfrm>
    </dsp:sp>
    <dsp:sp modelId="{90FD82CA-B407-B74E-8C2C-017610EDC324}">
      <dsp:nvSpPr>
        <dsp:cNvPr id="0" name=""/>
        <dsp:cNvSpPr/>
      </dsp:nvSpPr>
      <dsp:spPr>
        <a:xfrm>
          <a:off x="7754982" y="1150621"/>
          <a:ext cx="484885" cy="91440"/>
        </a:xfrm>
        <a:custGeom>
          <a:avLst/>
          <a:gdLst/>
          <a:ahLst/>
          <a:cxnLst/>
          <a:rect l="0" t="0" r="0" b="0"/>
          <a:pathLst>
            <a:path>
              <a:moveTo>
                <a:pt x="0" y="45720"/>
              </a:moveTo>
              <a:lnTo>
                <a:pt x="484885" y="45720"/>
              </a:lnTo>
            </a:path>
          </a:pathLst>
        </a:custGeom>
        <a:noFill/>
        <a:ln w="6350" cap="flat" cmpd="sng" algn="ctr">
          <a:solidFill>
            <a:schemeClr val="accent2">
              <a:hueOff val="-816517"/>
              <a:satOff val="-3771"/>
              <a:lumOff val="-785"/>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7984537" y="1193763"/>
        <a:ext cx="25774" cy="5154"/>
      </dsp:txXfrm>
    </dsp:sp>
    <dsp:sp modelId="{6441C2C8-27B2-6240-8D82-F94F3B1B9FB2}">
      <dsp:nvSpPr>
        <dsp:cNvPr id="0" name=""/>
        <dsp:cNvSpPr/>
      </dsp:nvSpPr>
      <dsp:spPr>
        <a:xfrm>
          <a:off x="5515542" y="523969"/>
          <a:ext cx="2241239" cy="1344743"/>
        </a:xfrm>
        <a:prstGeom prst="rect">
          <a:avLst/>
        </a:prstGeom>
        <a:solidFill>
          <a:schemeClr val="accent2">
            <a:hueOff val="-699872"/>
            <a:satOff val="-3233"/>
            <a:lumOff val="-67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9823" tIns="115278" rIns="109823" bIns="115278" numCol="1" spcCol="1270" anchor="ctr" anchorCtr="0">
          <a:noAutofit/>
        </a:bodyPr>
        <a:lstStyle/>
        <a:p>
          <a:pPr marL="0" lvl="0" indent="0" algn="ctr" defTabSz="711200">
            <a:lnSpc>
              <a:spcPct val="90000"/>
            </a:lnSpc>
            <a:spcBef>
              <a:spcPct val="0"/>
            </a:spcBef>
            <a:spcAft>
              <a:spcPct val="35000"/>
            </a:spcAft>
            <a:buNone/>
          </a:pPr>
          <a:r>
            <a:rPr lang="en-AU" sz="1600" kern="1200" dirty="0"/>
            <a:t>Then, list the letters (going across from right to left – i.e. e to t) from the cipher under the letter above, creating what looks like a new cipher grid. Keep listing them until all the letters have been used </a:t>
          </a:r>
          <a:endParaRPr lang="en-US" sz="1600" kern="1200" dirty="0"/>
        </a:p>
      </dsp:txBody>
      <dsp:txXfrm>
        <a:off x="5515542" y="523969"/>
        <a:ext cx="2241239" cy="1344743"/>
      </dsp:txXfrm>
    </dsp:sp>
    <dsp:sp modelId="{689C4084-29C9-3745-A199-DAA05D072990}">
      <dsp:nvSpPr>
        <dsp:cNvPr id="0" name=""/>
        <dsp:cNvSpPr/>
      </dsp:nvSpPr>
      <dsp:spPr>
        <a:xfrm>
          <a:off x="1122712" y="1866913"/>
          <a:ext cx="8270175" cy="484885"/>
        </a:xfrm>
        <a:custGeom>
          <a:avLst/>
          <a:gdLst/>
          <a:ahLst/>
          <a:cxnLst/>
          <a:rect l="0" t="0" r="0" b="0"/>
          <a:pathLst>
            <a:path>
              <a:moveTo>
                <a:pt x="8270175" y="0"/>
              </a:moveTo>
              <a:lnTo>
                <a:pt x="8270175" y="259542"/>
              </a:lnTo>
              <a:lnTo>
                <a:pt x="0" y="259542"/>
              </a:lnTo>
              <a:lnTo>
                <a:pt x="0" y="484885"/>
              </a:lnTo>
            </a:path>
          </a:pathLst>
        </a:custGeom>
        <a:noFill/>
        <a:ln w="6350" cap="flat" cmpd="sng" algn="ctr">
          <a:solidFill>
            <a:schemeClr val="accent2">
              <a:hueOff val="-1224775"/>
              <a:satOff val="-5657"/>
              <a:lumOff val="-1177"/>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5050644" y="2106778"/>
        <a:ext cx="414311" cy="5154"/>
      </dsp:txXfrm>
    </dsp:sp>
    <dsp:sp modelId="{499BA151-9C03-114F-AEAE-EEFD7266E385}">
      <dsp:nvSpPr>
        <dsp:cNvPr id="0" name=""/>
        <dsp:cNvSpPr/>
      </dsp:nvSpPr>
      <dsp:spPr>
        <a:xfrm>
          <a:off x="8272267" y="523969"/>
          <a:ext cx="2241239" cy="1344743"/>
        </a:xfrm>
        <a:prstGeom prst="rect">
          <a:avLst/>
        </a:prstGeom>
        <a:solidFill>
          <a:schemeClr val="accent2">
            <a:hueOff val="-1049807"/>
            <a:satOff val="-4849"/>
            <a:lumOff val="-100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9823" tIns="115278" rIns="109823" bIns="115278" numCol="1" spcCol="1270" anchor="ctr" anchorCtr="0">
          <a:noAutofit/>
        </a:bodyPr>
        <a:lstStyle/>
        <a:p>
          <a:pPr marL="0" lvl="0" indent="0" algn="ctr" defTabSz="711200">
            <a:lnSpc>
              <a:spcPct val="90000"/>
            </a:lnSpc>
            <a:spcBef>
              <a:spcPct val="0"/>
            </a:spcBef>
            <a:spcAft>
              <a:spcPct val="35000"/>
            </a:spcAft>
            <a:buNone/>
          </a:pPr>
          <a:r>
            <a:rPr lang="en-AU" sz="1600" kern="1200" dirty="0"/>
            <a:t>Switch the columns back around so that the top row spells the key word ‘tiger’ again</a:t>
          </a:r>
          <a:endParaRPr lang="en-US" sz="1600" kern="1200" dirty="0"/>
        </a:p>
      </dsp:txBody>
      <dsp:txXfrm>
        <a:off x="8272267" y="523969"/>
        <a:ext cx="2241239" cy="1344743"/>
      </dsp:txXfrm>
    </dsp:sp>
    <dsp:sp modelId="{195D03EA-C076-BD44-B72F-4E10A0FE1DD5}">
      <dsp:nvSpPr>
        <dsp:cNvPr id="0" name=""/>
        <dsp:cNvSpPr/>
      </dsp:nvSpPr>
      <dsp:spPr>
        <a:xfrm>
          <a:off x="2241532" y="3010850"/>
          <a:ext cx="484885" cy="91440"/>
        </a:xfrm>
        <a:custGeom>
          <a:avLst/>
          <a:gdLst/>
          <a:ahLst/>
          <a:cxnLst/>
          <a:rect l="0" t="0" r="0" b="0"/>
          <a:pathLst>
            <a:path>
              <a:moveTo>
                <a:pt x="0" y="45720"/>
              </a:moveTo>
              <a:lnTo>
                <a:pt x="484885" y="45720"/>
              </a:lnTo>
            </a:path>
          </a:pathLst>
        </a:custGeom>
        <a:noFill/>
        <a:ln w="6350" cap="flat" cmpd="sng" algn="ctr">
          <a:solidFill>
            <a:schemeClr val="accent2">
              <a:hueOff val="-1633033"/>
              <a:satOff val="-7543"/>
              <a:lumOff val="-1569"/>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2471087" y="3053993"/>
        <a:ext cx="25774" cy="5154"/>
      </dsp:txXfrm>
    </dsp:sp>
    <dsp:sp modelId="{04AC3932-F270-5F41-AA30-72999AABF98D}">
      <dsp:nvSpPr>
        <dsp:cNvPr id="0" name=""/>
        <dsp:cNvSpPr/>
      </dsp:nvSpPr>
      <dsp:spPr>
        <a:xfrm>
          <a:off x="2092" y="2384198"/>
          <a:ext cx="2241239" cy="1344743"/>
        </a:xfrm>
        <a:prstGeom prst="rect">
          <a:avLst/>
        </a:prstGeom>
        <a:solidFill>
          <a:schemeClr val="accent2">
            <a:hueOff val="-1399743"/>
            <a:satOff val="-6465"/>
            <a:lumOff val="-13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9823" tIns="115278" rIns="109823" bIns="115278" numCol="1" spcCol="1270" anchor="ctr" anchorCtr="0">
          <a:noAutofit/>
        </a:bodyPr>
        <a:lstStyle/>
        <a:p>
          <a:pPr marL="0" lvl="0" indent="0" algn="ctr" defTabSz="711200">
            <a:lnSpc>
              <a:spcPct val="90000"/>
            </a:lnSpc>
            <a:spcBef>
              <a:spcPct val="0"/>
            </a:spcBef>
            <a:spcAft>
              <a:spcPct val="35000"/>
            </a:spcAft>
            <a:buNone/>
          </a:pPr>
          <a:r>
            <a:rPr lang="en-AU" sz="1600" kern="1200" dirty="0"/>
            <a:t>As explained in the instructions, then couple the letters to unjumble the cipher, putting them in sets of ‘twos’ to create grid coordinates. </a:t>
          </a:r>
          <a:endParaRPr lang="en-US" sz="1600" kern="1200" dirty="0"/>
        </a:p>
      </dsp:txBody>
      <dsp:txXfrm>
        <a:off x="2092" y="2384198"/>
        <a:ext cx="2241239" cy="1344743"/>
      </dsp:txXfrm>
    </dsp:sp>
    <dsp:sp modelId="{FDCD3938-A3AB-9849-9E80-35F68F790CD9}">
      <dsp:nvSpPr>
        <dsp:cNvPr id="0" name=""/>
        <dsp:cNvSpPr/>
      </dsp:nvSpPr>
      <dsp:spPr>
        <a:xfrm>
          <a:off x="4998257" y="3010850"/>
          <a:ext cx="484885" cy="91440"/>
        </a:xfrm>
        <a:custGeom>
          <a:avLst/>
          <a:gdLst/>
          <a:ahLst/>
          <a:cxnLst/>
          <a:rect l="0" t="0" r="0" b="0"/>
          <a:pathLst>
            <a:path>
              <a:moveTo>
                <a:pt x="0" y="45720"/>
              </a:moveTo>
              <a:lnTo>
                <a:pt x="484885" y="45720"/>
              </a:lnTo>
            </a:path>
          </a:pathLst>
        </a:custGeom>
        <a:noFill/>
        <a:ln w="6350" cap="flat" cmpd="sng" algn="ctr">
          <a:solidFill>
            <a:schemeClr val="accent2">
              <a:hueOff val="-2041292"/>
              <a:satOff val="-9428"/>
              <a:lumOff val="-1962"/>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5227812" y="3053993"/>
        <a:ext cx="25774" cy="5154"/>
      </dsp:txXfrm>
    </dsp:sp>
    <dsp:sp modelId="{18E137C7-0B8A-F747-A8AE-32DF1172A5EB}">
      <dsp:nvSpPr>
        <dsp:cNvPr id="0" name=""/>
        <dsp:cNvSpPr/>
      </dsp:nvSpPr>
      <dsp:spPr>
        <a:xfrm>
          <a:off x="2758817" y="2384198"/>
          <a:ext cx="2241239" cy="1344743"/>
        </a:xfrm>
        <a:prstGeom prst="rect">
          <a:avLst/>
        </a:prstGeom>
        <a:solidFill>
          <a:schemeClr val="accent2">
            <a:hueOff val="-1749679"/>
            <a:satOff val="-8081"/>
            <a:lumOff val="-16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9823" tIns="115278" rIns="109823" bIns="115278" numCol="1" spcCol="1270" anchor="ctr" anchorCtr="0">
          <a:noAutofit/>
        </a:bodyPr>
        <a:lstStyle/>
        <a:p>
          <a:pPr marL="0" lvl="0" indent="0" algn="ctr" defTabSz="711200">
            <a:lnSpc>
              <a:spcPct val="90000"/>
            </a:lnSpc>
            <a:spcBef>
              <a:spcPct val="0"/>
            </a:spcBef>
            <a:spcAft>
              <a:spcPct val="35000"/>
            </a:spcAft>
            <a:buNone/>
          </a:pPr>
          <a:r>
            <a:rPr lang="en-AU" sz="1600" kern="1200" dirty="0"/>
            <a:t>HINT: the first two coordinates should read FX XG … </a:t>
          </a:r>
          <a:endParaRPr lang="en-US" sz="1600" kern="1200" dirty="0"/>
        </a:p>
      </dsp:txBody>
      <dsp:txXfrm>
        <a:off x="2758817" y="2384198"/>
        <a:ext cx="2241239" cy="1344743"/>
      </dsp:txXfrm>
    </dsp:sp>
    <dsp:sp modelId="{13A4B4C4-9C9F-D14C-AE11-CF0EBCD45660}">
      <dsp:nvSpPr>
        <dsp:cNvPr id="0" name=""/>
        <dsp:cNvSpPr/>
      </dsp:nvSpPr>
      <dsp:spPr>
        <a:xfrm>
          <a:off x="7754982" y="3010850"/>
          <a:ext cx="484885" cy="91440"/>
        </a:xfrm>
        <a:custGeom>
          <a:avLst/>
          <a:gdLst/>
          <a:ahLst/>
          <a:cxnLst/>
          <a:rect l="0" t="0" r="0" b="0"/>
          <a:pathLst>
            <a:path>
              <a:moveTo>
                <a:pt x="0" y="45720"/>
              </a:moveTo>
              <a:lnTo>
                <a:pt x="484885" y="45720"/>
              </a:lnTo>
            </a:path>
          </a:pathLst>
        </a:custGeom>
        <a:noFill/>
        <a:ln w="6350" cap="flat" cmpd="sng" algn="ctr">
          <a:solidFill>
            <a:schemeClr val="accent2">
              <a:hueOff val="-2449550"/>
              <a:satOff val="-11314"/>
              <a:lumOff val="-2354"/>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7984537" y="3053993"/>
        <a:ext cx="25774" cy="5154"/>
      </dsp:txXfrm>
    </dsp:sp>
    <dsp:sp modelId="{8627A19E-C709-054F-A61B-AE778816BD3C}">
      <dsp:nvSpPr>
        <dsp:cNvPr id="0" name=""/>
        <dsp:cNvSpPr/>
      </dsp:nvSpPr>
      <dsp:spPr>
        <a:xfrm>
          <a:off x="5515542" y="2384198"/>
          <a:ext cx="2241239" cy="1344743"/>
        </a:xfrm>
        <a:prstGeom prst="rect">
          <a:avLst/>
        </a:prstGeom>
        <a:solidFill>
          <a:schemeClr val="accent2">
            <a:hueOff val="-2099615"/>
            <a:satOff val="-9698"/>
            <a:lumOff val="-201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9823" tIns="115278" rIns="109823" bIns="115278" numCol="1" spcCol="1270" anchor="ctr" anchorCtr="0">
          <a:noAutofit/>
        </a:bodyPr>
        <a:lstStyle/>
        <a:p>
          <a:pPr marL="0" lvl="0" indent="0" algn="ctr" defTabSz="711200">
            <a:lnSpc>
              <a:spcPct val="90000"/>
            </a:lnSpc>
            <a:spcBef>
              <a:spcPct val="0"/>
            </a:spcBef>
            <a:spcAft>
              <a:spcPct val="35000"/>
            </a:spcAft>
            <a:buNone/>
          </a:pPr>
          <a:r>
            <a:rPr lang="en-AU" sz="1600" kern="1200" dirty="0"/>
            <a:t>Once you have this use the original grid (the once with ADFGX written across the top), and your coordinates to spell out the message</a:t>
          </a:r>
          <a:endParaRPr lang="en-US" sz="1600" kern="1200" dirty="0"/>
        </a:p>
      </dsp:txBody>
      <dsp:txXfrm>
        <a:off x="5515542" y="2384198"/>
        <a:ext cx="2241239" cy="1344743"/>
      </dsp:txXfrm>
    </dsp:sp>
    <dsp:sp modelId="{34E49AE5-1DB8-444B-A560-882923A8F219}">
      <dsp:nvSpPr>
        <dsp:cNvPr id="0" name=""/>
        <dsp:cNvSpPr/>
      </dsp:nvSpPr>
      <dsp:spPr>
        <a:xfrm>
          <a:off x="8272267" y="2384198"/>
          <a:ext cx="2241239" cy="1344743"/>
        </a:xfrm>
        <a:prstGeom prst="rect">
          <a:avLst/>
        </a:prstGeom>
        <a:solidFill>
          <a:schemeClr val="accent2">
            <a:hueOff val="-2449550"/>
            <a:satOff val="-11314"/>
            <a:lumOff val="-235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9823" tIns="115278" rIns="109823" bIns="115278" numCol="1" spcCol="1270" anchor="ctr" anchorCtr="0">
          <a:noAutofit/>
        </a:bodyPr>
        <a:lstStyle/>
        <a:p>
          <a:pPr marL="0" lvl="0" indent="0" algn="ctr" defTabSz="711200">
            <a:lnSpc>
              <a:spcPct val="90000"/>
            </a:lnSpc>
            <a:spcBef>
              <a:spcPct val="0"/>
            </a:spcBef>
            <a:spcAft>
              <a:spcPct val="35000"/>
            </a:spcAft>
            <a:buNone/>
          </a:pPr>
          <a:r>
            <a:rPr lang="en-AU" sz="1600" kern="1200" dirty="0"/>
            <a:t>REMEMBER: coordinates are always read row (horizontal line), then column (vertical line) </a:t>
          </a:r>
          <a:endParaRPr lang="en-US" sz="1600" kern="1200" dirty="0"/>
        </a:p>
      </dsp:txBody>
      <dsp:txXfrm>
        <a:off x="8272267" y="2384198"/>
        <a:ext cx="2241239" cy="1344743"/>
      </dsp:txXfrm>
    </dsp:sp>
  </dsp:spTree>
</dsp:drawing>
</file>

<file path=ppt/diagrams/layout1.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26A883-9ABD-AD44-94CA-5A9EBFFA6560}" type="datetimeFigureOut">
              <a:rPr lang="en-AU" smtClean="0"/>
              <a:t>25/07/2020</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E93216-358C-8940-BEF6-DBDDF8EF2A2D}" type="slidenum">
              <a:rPr lang="en-AU" smtClean="0"/>
              <a:t>‹#›</a:t>
            </a:fld>
            <a:endParaRPr lang="en-AU" dirty="0"/>
          </a:p>
        </p:txBody>
      </p:sp>
    </p:spTree>
    <p:extLst>
      <p:ext uri="{BB962C8B-B14F-4D97-AF65-F5344CB8AC3E}">
        <p14:creationId xmlns:p14="http://schemas.microsoft.com/office/powerpoint/2010/main" val="38734791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5E93216-358C-8940-BEF6-DBDDF8EF2A2D}" type="slidenum">
              <a:rPr lang="en-AU" smtClean="0"/>
              <a:t>1</a:t>
            </a:fld>
            <a:endParaRPr lang="en-AU" dirty="0"/>
          </a:p>
        </p:txBody>
      </p:sp>
    </p:spTree>
    <p:extLst>
      <p:ext uri="{BB962C8B-B14F-4D97-AF65-F5344CB8AC3E}">
        <p14:creationId xmlns:p14="http://schemas.microsoft.com/office/powerpoint/2010/main" val="3832145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F5E93216-358C-8940-BEF6-DBDDF8EF2A2D}" type="slidenum">
              <a:rPr lang="en-AU" smtClean="0"/>
              <a:t>8</a:t>
            </a:fld>
            <a:endParaRPr lang="en-AU" dirty="0"/>
          </a:p>
        </p:txBody>
      </p:sp>
    </p:spTree>
    <p:extLst>
      <p:ext uri="{BB962C8B-B14F-4D97-AF65-F5344CB8AC3E}">
        <p14:creationId xmlns:p14="http://schemas.microsoft.com/office/powerpoint/2010/main" val="2604105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a:extLst>
              <a:ext uri="{FF2B5EF4-FFF2-40B4-BE49-F238E27FC236}">
                <a16:creationId xmlns:a16="http://schemas.microsoft.com/office/drawing/2014/main" id="{DA381740-063A-41A4-836D-85D14980EEF0}"/>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841248" y="448056"/>
            <a:ext cx="10515600" cy="4069080"/>
          </a:xfrm>
        </p:spPr>
        <p:txBody>
          <a:bodyPr anchor="b">
            <a:noAutofit/>
          </a:bodyPr>
          <a:lstStyle>
            <a:lvl1pPr algn="l">
              <a:defRPr sz="9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11CD474-E5E1-4D01-97F6-0C9FC09332C0}"/>
              </a:ext>
            </a:extLst>
          </p:cNvPr>
          <p:cNvSpPr>
            <a:spLocks noGrp="1"/>
          </p:cNvSpPr>
          <p:nvPr>
            <p:ph type="dt" sz="half" idx="10"/>
          </p:nvPr>
        </p:nvSpPr>
        <p:spPr/>
        <p:txBody>
          <a:bodyPr/>
          <a:lstStyle/>
          <a:p>
            <a:fld id="{72345051-2045-45DA-935E-2E3CA1A69ADC}" type="datetimeFigureOut">
              <a:rPr lang="en-US" smtClean="0"/>
              <a:t>7/25/2020</a:t>
            </a:fld>
            <a:endParaRPr lang="en-US" dirty="0"/>
          </a:p>
        </p:txBody>
      </p:sp>
      <p:sp>
        <p:nvSpPr>
          <p:cNvPr id="5" name="Footer Placeholder 4">
            <a:extLst>
              <a:ext uri="{FF2B5EF4-FFF2-40B4-BE49-F238E27FC236}">
                <a16:creationId xmlns:a16="http://schemas.microsoft.com/office/drawing/2014/main" id="{C636BBC7-EB9B-4B36-88E9-DBF65D270E0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48786C7-DD8D-492F-9A9A-A7B3EBE27FE9}"/>
              </a:ext>
            </a:extLst>
          </p:cNvPr>
          <p:cNvSpPr>
            <a:spLocks noGrp="1"/>
          </p:cNvSpPr>
          <p:nvPr>
            <p:ph type="sldNum" sz="quarter" idx="12"/>
          </p:nvPr>
        </p:nvSpPr>
        <p:spPr/>
        <p:txBody>
          <a:bodyPr/>
          <a:lstStyle/>
          <a:p>
            <a:fld id="{A7CD31F4-64FA-4BA0-9498-67783267A8C8}" type="slidenum">
              <a:rPr lang="en-US" smtClean="0"/>
              <a:t>‹#›</a:t>
            </a:fld>
            <a:endParaRPr lang="en-US" dirty="0"/>
          </a:p>
        </p:txBody>
      </p:sp>
    </p:spTree>
    <p:extLst>
      <p:ext uri="{BB962C8B-B14F-4D97-AF65-F5344CB8AC3E}">
        <p14:creationId xmlns:p14="http://schemas.microsoft.com/office/powerpoint/2010/main" val="1539250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CF8D-FF51-4FD8-B968-A2C8507347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1A953-02EA-491B-A215-AF8420D74D3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084D1E-BC98-44E4-8D2C-89CCDC293331}"/>
              </a:ext>
            </a:extLst>
          </p:cNvPr>
          <p:cNvSpPr>
            <a:spLocks noGrp="1"/>
          </p:cNvSpPr>
          <p:nvPr>
            <p:ph type="dt" sz="half" idx="10"/>
          </p:nvPr>
        </p:nvSpPr>
        <p:spPr/>
        <p:txBody>
          <a:bodyPr/>
          <a:lstStyle/>
          <a:p>
            <a:fld id="{72345051-2045-45DA-935E-2E3CA1A69ADC}" type="datetimeFigureOut">
              <a:rPr lang="en-US" smtClean="0"/>
              <a:t>7/25/2020</a:t>
            </a:fld>
            <a:endParaRPr lang="en-US" dirty="0"/>
          </a:p>
        </p:txBody>
      </p:sp>
      <p:sp>
        <p:nvSpPr>
          <p:cNvPr id="5" name="Footer Placeholder 4">
            <a:extLst>
              <a:ext uri="{FF2B5EF4-FFF2-40B4-BE49-F238E27FC236}">
                <a16:creationId xmlns:a16="http://schemas.microsoft.com/office/drawing/2014/main" id="{513019EB-9C2B-4833-B72A-14769415972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5F6E764-5688-45F5-94ED-A7357D2F5689}"/>
              </a:ext>
            </a:extLst>
          </p:cNvPr>
          <p:cNvSpPr>
            <a:spLocks noGrp="1"/>
          </p:cNvSpPr>
          <p:nvPr>
            <p:ph type="sldNum" sz="quarter" idx="12"/>
          </p:nvPr>
        </p:nvSpPr>
        <p:spPr/>
        <p:txBody>
          <a:bodyPr/>
          <a:lstStyle/>
          <a:p>
            <a:fld id="{A7CD31F4-64FA-4BA0-9498-67783267A8C8}" type="slidenum">
              <a:rPr lang="en-US" smtClean="0"/>
              <a:t>‹#›</a:t>
            </a:fld>
            <a:endParaRPr lang="en-US" dirty="0"/>
          </a:p>
        </p:txBody>
      </p:sp>
    </p:spTree>
    <p:extLst>
      <p:ext uri="{BB962C8B-B14F-4D97-AF65-F5344CB8AC3E}">
        <p14:creationId xmlns:p14="http://schemas.microsoft.com/office/powerpoint/2010/main" val="2871731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0E3CB6-3025-40BF-A04B-A7B0CB4C0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DD5CB3-8B24-48C7-89D3-8DCAD36A453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0BC931-E2BF-4C1D-91AA-89F82F8268B2}"/>
              </a:ext>
            </a:extLst>
          </p:cNvPr>
          <p:cNvSpPr>
            <a:spLocks noGrp="1"/>
          </p:cNvSpPr>
          <p:nvPr>
            <p:ph type="dt" sz="half" idx="10"/>
          </p:nvPr>
        </p:nvSpPr>
        <p:spPr/>
        <p:txBody>
          <a:bodyPr/>
          <a:lstStyle/>
          <a:p>
            <a:fld id="{72345051-2045-45DA-935E-2E3CA1A69ADC}" type="datetimeFigureOut">
              <a:rPr lang="en-US" smtClean="0"/>
              <a:t>7/25/2020</a:t>
            </a:fld>
            <a:endParaRPr lang="en-US" dirty="0"/>
          </a:p>
        </p:txBody>
      </p:sp>
      <p:sp>
        <p:nvSpPr>
          <p:cNvPr id="5" name="Footer Placeholder 4">
            <a:extLst>
              <a:ext uri="{FF2B5EF4-FFF2-40B4-BE49-F238E27FC236}">
                <a16:creationId xmlns:a16="http://schemas.microsoft.com/office/drawing/2014/main" id="{7548A135-AEE9-4483-957E-3D143318DD0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28DEFD4-A052-46B3-B2AE-F3091D8A2F7B}"/>
              </a:ext>
            </a:extLst>
          </p:cNvPr>
          <p:cNvSpPr>
            <a:spLocks noGrp="1"/>
          </p:cNvSpPr>
          <p:nvPr>
            <p:ph type="sldNum" sz="quarter" idx="12"/>
          </p:nvPr>
        </p:nvSpPr>
        <p:spPr/>
        <p:txBody>
          <a:bodyPr/>
          <a:lstStyle/>
          <a:p>
            <a:fld id="{A7CD31F4-64FA-4BA0-9498-67783267A8C8}" type="slidenum">
              <a:rPr lang="en-US" smtClean="0"/>
              <a:t>‹#›</a:t>
            </a:fld>
            <a:endParaRPr lang="en-US" dirty="0"/>
          </a:p>
        </p:txBody>
      </p:sp>
    </p:spTree>
    <p:extLst>
      <p:ext uri="{BB962C8B-B14F-4D97-AF65-F5344CB8AC3E}">
        <p14:creationId xmlns:p14="http://schemas.microsoft.com/office/powerpoint/2010/main" val="1529746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fld id="{72345051-2045-45DA-935E-2E3CA1A69ADC}" type="datetimeFigureOut">
              <a:rPr lang="en-US" smtClean="0"/>
              <a:t>7/25/2020</a:t>
            </a:fld>
            <a:endParaRPr lang="en-US" dirty="0"/>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A7CD31F4-64FA-4BA0-9498-67783267A8C8}" type="slidenum">
              <a:rPr lang="en-US" smtClean="0"/>
              <a:t>‹#›</a:t>
            </a:fld>
            <a:endParaRPr lang="en-US" dirty="0"/>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929575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18C0-6540-400C-BB51-353D5FD5CB00}"/>
              </a:ext>
            </a:extLst>
          </p:cNvPr>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A81CD69-43B3-4FF7-AA41-30C36C957E65}"/>
              </a:ext>
            </a:extLst>
          </p:cNvPr>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BF300D-5CBE-47E9-A193-E23C8314D0EA}"/>
              </a:ext>
            </a:extLst>
          </p:cNvPr>
          <p:cNvSpPr>
            <a:spLocks noGrp="1"/>
          </p:cNvSpPr>
          <p:nvPr>
            <p:ph type="dt" sz="half" idx="10"/>
          </p:nvPr>
        </p:nvSpPr>
        <p:spPr/>
        <p:txBody>
          <a:bodyPr/>
          <a:lstStyle/>
          <a:p>
            <a:fld id="{72345051-2045-45DA-935E-2E3CA1A69ADC}" type="datetimeFigureOut">
              <a:rPr lang="en-US" smtClean="0"/>
              <a:t>7/25/2020</a:t>
            </a:fld>
            <a:endParaRPr lang="en-US" dirty="0"/>
          </a:p>
        </p:txBody>
      </p:sp>
      <p:sp>
        <p:nvSpPr>
          <p:cNvPr id="5" name="Footer Placeholder 4">
            <a:extLst>
              <a:ext uri="{FF2B5EF4-FFF2-40B4-BE49-F238E27FC236}">
                <a16:creationId xmlns:a16="http://schemas.microsoft.com/office/drawing/2014/main" id="{56E7DF3F-C51A-4DB1-9FCE-E3E0D8E9257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5269CF4-FAAB-44EF-A2A5-8352B4AA384F}"/>
              </a:ext>
            </a:extLst>
          </p:cNvPr>
          <p:cNvSpPr>
            <a:spLocks noGrp="1"/>
          </p:cNvSpPr>
          <p:nvPr>
            <p:ph type="sldNum" sz="quarter" idx="12"/>
          </p:nvPr>
        </p:nvSpPr>
        <p:spPr/>
        <p:txBody>
          <a:bodyPr/>
          <a:lstStyle/>
          <a:p>
            <a:fld id="{A7CD31F4-64FA-4BA0-9498-67783267A8C8}" type="slidenum">
              <a:rPr lang="en-US" smtClean="0"/>
              <a:t>‹#›</a:t>
            </a:fld>
            <a:endParaRPr lang="en-US" dirty="0"/>
          </a:p>
        </p:txBody>
      </p:sp>
      <p:sp>
        <p:nvSpPr>
          <p:cNvPr id="7" name="Rectangle 6" descr="Tag=AccentColor&#10;Flavor=Light&#10;Target=FillAndLine">
            <a:extLst>
              <a:ext uri="{FF2B5EF4-FFF2-40B4-BE49-F238E27FC236}">
                <a16:creationId xmlns:a16="http://schemas.microsoft.com/office/drawing/2014/main" id="{417A8947-4521-4FE1-8E44-27363435CE1B}"/>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10093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fld id="{72345051-2045-45DA-935E-2E3CA1A69ADC}" type="datetimeFigureOut">
              <a:rPr lang="en-US" smtClean="0"/>
              <a:t>7/25/2020</a:t>
            </a:fld>
            <a:endParaRPr lang="en-US" dirty="0"/>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A7CD31F4-64FA-4BA0-9498-67783267A8C8}" type="slidenum">
              <a:rPr lang="en-US" smtClean="0"/>
              <a:t>‹#›</a:t>
            </a:fld>
            <a:endParaRPr lang="en-US" dirty="0"/>
          </a:p>
        </p:txBody>
      </p:sp>
      <p:sp>
        <p:nvSpPr>
          <p:cNvPr id="9" name="Rectangle 8" descr="Tag=AccentColor&#10;Flavor=Light&#10;Target=FillAndLine">
            <a:extLst>
              <a:ext uri="{FF2B5EF4-FFF2-40B4-BE49-F238E27FC236}">
                <a16:creationId xmlns:a16="http://schemas.microsoft.com/office/drawing/2014/main" id="{2FAAC677-2D37-4F63-9C4B-711A2988EE0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26817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2926080"/>
            <a:ext cx="5157787"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2926080"/>
            <a:ext cx="5183188"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fld id="{72345051-2045-45DA-935E-2E3CA1A69ADC}" type="datetimeFigureOut">
              <a:rPr lang="en-US" smtClean="0"/>
              <a:t>7/25/2020</a:t>
            </a:fld>
            <a:endParaRPr lang="en-US" dirty="0"/>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A7CD31F4-64FA-4BA0-9498-67783267A8C8}" type="slidenum">
              <a:rPr lang="en-US" smtClean="0"/>
              <a:t>‹#›</a:t>
            </a:fld>
            <a:endParaRPr lang="en-US" dirty="0"/>
          </a:p>
        </p:txBody>
      </p:sp>
      <p:sp>
        <p:nvSpPr>
          <p:cNvPr id="11" name="Rectangle 10" descr="Tag=AccentColor&#10;Flavor=Light&#10;Target=FillAndLine">
            <a:extLst>
              <a:ext uri="{FF2B5EF4-FFF2-40B4-BE49-F238E27FC236}">
                <a16:creationId xmlns:a16="http://schemas.microsoft.com/office/drawing/2014/main" id="{F634C457-AEBF-47D7-9200-BAD05D138B1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741519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9AC0-40CD-4451-BF00-5E2FC7B7451B}"/>
              </a:ext>
            </a:extLst>
          </p:cNvPr>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C6FD9A32-9C83-452B-BC69-CC6E95D3C93C}"/>
              </a:ext>
            </a:extLst>
          </p:cNvPr>
          <p:cNvSpPr>
            <a:spLocks noGrp="1"/>
          </p:cNvSpPr>
          <p:nvPr>
            <p:ph type="dt" sz="half" idx="10"/>
          </p:nvPr>
        </p:nvSpPr>
        <p:spPr/>
        <p:txBody>
          <a:bodyPr/>
          <a:lstStyle/>
          <a:p>
            <a:fld id="{72345051-2045-45DA-935E-2E3CA1A69ADC}" type="datetimeFigureOut">
              <a:rPr lang="en-US" smtClean="0"/>
              <a:t>7/25/2020</a:t>
            </a:fld>
            <a:endParaRPr lang="en-US" dirty="0"/>
          </a:p>
        </p:txBody>
      </p:sp>
      <p:sp>
        <p:nvSpPr>
          <p:cNvPr id="4" name="Footer Placeholder 3">
            <a:extLst>
              <a:ext uri="{FF2B5EF4-FFF2-40B4-BE49-F238E27FC236}">
                <a16:creationId xmlns:a16="http://schemas.microsoft.com/office/drawing/2014/main" id="{6B87B83E-E23E-42DE-876D-F55908A97DC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61C03A8-D428-4010-B413-13B1E9922628}"/>
              </a:ext>
            </a:extLst>
          </p:cNvPr>
          <p:cNvSpPr>
            <a:spLocks noGrp="1"/>
          </p:cNvSpPr>
          <p:nvPr>
            <p:ph type="sldNum" sz="quarter" idx="12"/>
          </p:nvPr>
        </p:nvSpPr>
        <p:spPr/>
        <p:txBody>
          <a:bodyPr/>
          <a:lstStyle/>
          <a:p>
            <a:fld id="{A7CD31F4-64FA-4BA0-9498-67783267A8C8}" type="slidenum">
              <a:rPr lang="en-US" smtClean="0"/>
              <a:t>‹#›</a:t>
            </a:fld>
            <a:endParaRPr lang="en-US" dirty="0"/>
          </a:p>
        </p:txBody>
      </p:sp>
      <p:sp>
        <p:nvSpPr>
          <p:cNvPr id="6" name="Rectangle 6" descr="Tag=AccentColor&#10;Flavor=Light&#10;Target=FillAndLine">
            <a:extLst>
              <a:ext uri="{FF2B5EF4-FFF2-40B4-BE49-F238E27FC236}">
                <a16:creationId xmlns:a16="http://schemas.microsoft.com/office/drawing/2014/main" id="{17F03060-85EC-4182-8C18-C6EE0D373E4B}"/>
              </a:ext>
            </a:extLst>
          </p:cNvPr>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9758132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7/25/2020</a:t>
            </a:fld>
            <a:endParaRPr lang="en-US" dirty="0"/>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a:t>
            </a:fld>
            <a:endParaRPr lang="en-US" dirty="0"/>
          </a:p>
        </p:txBody>
      </p:sp>
    </p:spTree>
    <p:extLst>
      <p:ext uri="{BB962C8B-B14F-4D97-AF65-F5344CB8AC3E}">
        <p14:creationId xmlns:p14="http://schemas.microsoft.com/office/powerpoint/2010/main" val="241563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fld id="{72345051-2045-45DA-935E-2E3CA1A69ADC}" type="datetimeFigureOut">
              <a:rPr lang="en-US" smtClean="0"/>
              <a:t>7/25/2020</a:t>
            </a:fld>
            <a:endParaRPr lang="en-US" dirty="0"/>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A7CD31F4-64FA-4BA0-9498-67783267A8C8}" type="slidenum">
              <a:rPr lang="en-US" smtClean="0"/>
              <a:t>‹#›</a:t>
            </a:fld>
            <a:endParaRPr lang="en-US" dirty="0"/>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38718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fld id="{72345051-2045-45DA-935E-2E3CA1A69ADC}" type="datetimeFigureOut">
              <a:rPr lang="en-US" smtClean="0"/>
              <a:t>7/25/2020</a:t>
            </a:fld>
            <a:endParaRPr lang="en-US" dirty="0"/>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A7CD31F4-64FA-4BA0-9498-67783267A8C8}" type="slidenum">
              <a:rPr lang="en-US" smtClean="0"/>
              <a:t>‹#›</a:t>
            </a:fld>
            <a:endParaRPr lang="en-US" dirty="0"/>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125173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72345051-2045-45DA-935E-2E3CA1A69ADC}" type="datetimeFigureOut">
              <a:rPr lang="en-US" smtClean="0"/>
              <a:t>7/25/2020</a:t>
            </a:fld>
            <a:endParaRPr lang="en-US" dirty="0"/>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7CD31F4-64FA-4BA0-9498-67783267A8C8}" type="slidenum">
              <a:rPr lang="en-US" smtClean="0"/>
              <a:t>‹#›</a:t>
            </a:fld>
            <a:endParaRPr lang="en-US" dirty="0"/>
          </a:p>
        </p:txBody>
      </p:sp>
    </p:spTree>
    <p:extLst>
      <p:ext uri="{BB962C8B-B14F-4D97-AF65-F5344CB8AC3E}">
        <p14:creationId xmlns:p14="http://schemas.microsoft.com/office/powerpoint/2010/main" val="741796054"/>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7" r:id="rId6"/>
    <p:sldLayoutId id="2147483732" r:id="rId7"/>
    <p:sldLayoutId id="2147483733" r:id="rId8"/>
    <p:sldLayoutId id="2147483734" r:id="rId9"/>
    <p:sldLayoutId id="2147483736" r:id="rId10"/>
    <p:sldLayoutId id="2147483735" r:id="rId11"/>
  </p:sldLayoutIdLst>
  <p:txStyles>
    <p:titleStyle>
      <a:lvl1pPr algn="l" defTabSz="914400" rtl="0" eaLnBrk="1" latinLnBrk="0" hangingPunct="1">
        <a:lnSpc>
          <a:spcPct val="100000"/>
        </a:lnSpc>
        <a:spcBef>
          <a:spcPct val="0"/>
        </a:spcBef>
        <a:buNone/>
        <a:defRPr sz="48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hyperlink" Target="https://www.google.com/url?sa=t&amp;rct=j&amp;q=&amp;esrc=s&amp;source=web&amp;cd=&amp;cad=rja&amp;uact=8&amp;ved=2ahUKEwi_vMnyhL_qAhWc4zgGHcKSD-MQyCkwAHoECAwQBA&amp;url=https%3A%2F%2Fwww.youtube.com%2Fwatch%3Fv%3DdJcah867OZI&amp;usg=AOvVaw3yasOQ6X50vETIkPWn4EW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http://htawa.net.au/WA-100-years/"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hyperlink" Target="https://www.flocabulary.com/unit/fertile-crescent-civilizations/" TargetMode="Externa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www.moadoph.gov.au/learning/classroom-resources/political-cartooning/" TargetMode="External"/><Relationship Id="rId1" Type="http://schemas.openxmlformats.org/officeDocument/2006/relationships/slideLayout" Target="../slideLayouts/slideLayout4.xml"/><Relationship Id="rId4" Type="http://schemas.openxmlformats.org/officeDocument/2006/relationships/hyperlink" Target="https://www.pinterest.cl/search/pins/?q=%23insiders&amp;rs=hashtag_closeup"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jp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hyperlink" Target="https://www.abc.net.au/news/2017-08-29/explorers-monument-added-to-not-torn-down-or-vandalised/8853224" TargetMode="External"/><Relationship Id="rId2" Type="http://schemas.openxmlformats.org/officeDocument/2006/relationships/hyperlink" Target="https://www.abc.net.au/news/2020-06-16/four-ways-to-help-settle-australias-colonial-statue-debate/12356234" TargetMode="External"/><Relationship Id="rId1" Type="http://schemas.openxmlformats.org/officeDocument/2006/relationships/slideLayout" Target="../slideLayouts/slideLayout2.xml"/><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BCED4D40-4B67-4331-AC48-79B82B4A47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A37B8DA-148A-BF40-852D-C76C05B49CF3}"/>
              </a:ext>
            </a:extLst>
          </p:cNvPr>
          <p:cNvSpPr>
            <a:spLocks noGrp="1"/>
          </p:cNvSpPr>
          <p:nvPr>
            <p:ph type="ctrTitle"/>
          </p:nvPr>
        </p:nvSpPr>
        <p:spPr>
          <a:xfrm>
            <a:off x="638881" y="830004"/>
            <a:ext cx="10909640" cy="1444210"/>
          </a:xfrm>
        </p:spPr>
        <p:txBody>
          <a:bodyPr anchor="ctr">
            <a:normAutofit/>
          </a:bodyPr>
          <a:lstStyle/>
          <a:p>
            <a:pPr algn="ctr">
              <a:lnSpc>
                <a:spcPct val="90000"/>
              </a:lnSpc>
            </a:pPr>
            <a:r>
              <a:rPr lang="en-AU" sz="6000" dirty="0"/>
              <a:t>History and HASS WEEK! </a:t>
            </a:r>
          </a:p>
        </p:txBody>
      </p:sp>
      <p:sp>
        <p:nvSpPr>
          <p:cNvPr id="3" name="Subtitle 2">
            <a:extLst>
              <a:ext uri="{FF2B5EF4-FFF2-40B4-BE49-F238E27FC236}">
                <a16:creationId xmlns:a16="http://schemas.microsoft.com/office/drawing/2014/main" id="{ECC6FC06-340C-F748-85E7-C15393DB89BA}"/>
              </a:ext>
            </a:extLst>
          </p:cNvPr>
          <p:cNvSpPr>
            <a:spLocks noGrp="1"/>
          </p:cNvSpPr>
          <p:nvPr>
            <p:ph type="subTitle" idx="1"/>
          </p:nvPr>
        </p:nvSpPr>
        <p:spPr>
          <a:xfrm>
            <a:off x="638881" y="1742598"/>
            <a:ext cx="10909643" cy="1063232"/>
          </a:xfrm>
        </p:spPr>
        <p:txBody>
          <a:bodyPr anchor="ctr">
            <a:normAutofit/>
          </a:bodyPr>
          <a:lstStyle/>
          <a:p>
            <a:pPr algn="ctr"/>
            <a:r>
              <a:rPr lang="en-AU" sz="4400" dirty="0"/>
              <a:t>   </a:t>
            </a:r>
          </a:p>
        </p:txBody>
      </p:sp>
      <p:pic>
        <p:nvPicPr>
          <p:cNvPr id="6" name="Picture 5" descr="A picture containing drawing&#10;&#10;Description automatically generated">
            <a:extLst>
              <a:ext uri="{FF2B5EF4-FFF2-40B4-BE49-F238E27FC236}">
                <a16:creationId xmlns:a16="http://schemas.microsoft.com/office/drawing/2014/main" id="{976BE64C-20DA-184A-A104-02AEF4EFE512}"/>
              </a:ext>
            </a:extLst>
          </p:cNvPr>
          <p:cNvPicPr>
            <a:picLocks noChangeAspect="1"/>
          </p:cNvPicPr>
          <p:nvPr/>
        </p:nvPicPr>
        <p:blipFill>
          <a:blip r:embed="rId3"/>
          <a:stretch>
            <a:fillRect/>
          </a:stretch>
        </p:blipFill>
        <p:spPr>
          <a:xfrm>
            <a:off x="320040" y="2940002"/>
            <a:ext cx="11548872" cy="3291428"/>
          </a:xfrm>
          <a:prstGeom prst="rect">
            <a:avLst/>
          </a:prstGeom>
        </p:spPr>
      </p:pic>
    </p:spTree>
    <p:extLst>
      <p:ext uri="{BB962C8B-B14F-4D97-AF65-F5344CB8AC3E}">
        <p14:creationId xmlns:p14="http://schemas.microsoft.com/office/powerpoint/2010/main" val="1387336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00304-57C7-4A17-83F1-81808FDEF053}"/>
              </a:ext>
            </a:extLst>
          </p:cNvPr>
          <p:cNvSpPr>
            <a:spLocks noGrp="1"/>
          </p:cNvSpPr>
          <p:nvPr>
            <p:ph type="title"/>
          </p:nvPr>
        </p:nvSpPr>
        <p:spPr/>
        <p:txBody>
          <a:bodyPr>
            <a:normAutofit fontScale="90000"/>
          </a:bodyPr>
          <a:lstStyle/>
          <a:p>
            <a:pPr algn="ctr"/>
            <a:r>
              <a:rPr lang="en-AU" dirty="0"/>
              <a:t>Idea Four: Source analysis with a modern twist.</a:t>
            </a:r>
          </a:p>
        </p:txBody>
      </p:sp>
      <p:pic>
        <p:nvPicPr>
          <p:cNvPr id="5" name="Content Placeholder 4">
            <a:extLst>
              <a:ext uri="{FF2B5EF4-FFF2-40B4-BE49-F238E27FC236}">
                <a16:creationId xmlns:a16="http://schemas.microsoft.com/office/drawing/2014/main" id="{472512B3-0263-44E0-BDEC-445D9D57C022}"/>
              </a:ext>
            </a:extLst>
          </p:cNvPr>
          <p:cNvPicPr>
            <a:picLocks noGrp="1"/>
          </p:cNvPicPr>
          <p:nvPr>
            <p:ph sz="half" idx="1"/>
          </p:nvPr>
        </p:nvPicPr>
        <p:blipFill>
          <a:blip r:embed="rId2">
            <a:extLst>
              <a:ext uri="{28A0092B-C50C-407E-A947-70E740481C1C}">
                <a14:useLocalDpi xmlns:a14="http://schemas.microsoft.com/office/drawing/2010/main" val="0"/>
              </a:ext>
            </a:extLst>
          </a:blip>
          <a:stretch>
            <a:fillRect/>
          </a:stretch>
        </p:blipFill>
        <p:spPr>
          <a:xfrm>
            <a:off x="1283726" y="1928813"/>
            <a:ext cx="4290547" cy="4252912"/>
          </a:xfrm>
        </p:spPr>
      </p:pic>
      <p:sp>
        <p:nvSpPr>
          <p:cNvPr id="4" name="Content Placeholder 3">
            <a:extLst>
              <a:ext uri="{FF2B5EF4-FFF2-40B4-BE49-F238E27FC236}">
                <a16:creationId xmlns:a16="http://schemas.microsoft.com/office/drawing/2014/main" id="{592B55F5-A40E-4077-93AA-C5D052594E48}"/>
              </a:ext>
            </a:extLst>
          </p:cNvPr>
          <p:cNvSpPr>
            <a:spLocks noGrp="1"/>
          </p:cNvSpPr>
          <p:nvPr>
            <p:ph sz="half" idx="2"/>
          </p:nvPr>
        </p:nvSpPr>
        <p:spPr/>
        <p:txBody>
          <a:bodyPr>
            <a:normAutofit fontScale="70000" lnSpcReduction="20000"/>
          </a:bodyPr>
          <a:lstStyle/>
          <a:p>
            <a:r>
              <a:rPr lang="en-GB" dirty="0"/>
              <a:t>Suitable for Yr 7-12 (at teacher discretion for younger students).</a:t>
            </a:r>
          </a:p>
          <a:p>
            <a:r>
              <a:rPr lang="en-GB" dirty="0"/>
              <a:t> The source above is a great example of how important ‘context’ and ‘message’ are for being able to understand any information presented to us as historians. But, it is also really good for examining reliability, usefulness, perspective/bias and propaganda. </a:t>
            </a:r>
            <a:endParaRPr lang="en-AU" dirty="0"/>
          </a:p>
          <a:p>
            <a:r>
              <a:rPr lang="en-GB" dirty="0"/>
              <a:t> </a:t>
            </a:r>
            <a:endParaRPr lang="en-AU" dirty="0"/>
          </a:p>
          <a:p>
            <a:r>
              <a:rPr lang="en-GB" dirty="0"/>
              <a:t>It raises points about the Trump administration, the COVID situation in the USA and the Black Lives Matter movement (2020, in short). The source was created in June 2020, by an American artist in NYC. </a:t>
            </a:r>
            <a:endParaRPr lang="en-AU" dirty="0"/>
          </a:p>
          <a:p>
            <a:endParaRPr lang="en-AU" dirty="0"/>
          </a:p>
          <a:p>
            <a:r>
              <a:rPr lang="en-GB" dirty="0"/>
              <a:t>It’s an Egyptian hieroglyphic scene. Or is it?</a:t>
            </a:r>
            <a:endParaRPr lang="en-AU" dirty="0"/>
          </a:p>
          <a:p>
            <a:endParaRPr lang="en-AU" dirty="0"/>
          </a:p>
        </p:txBody>
      </p:sp>
      <p:pic>
        <p:nvPicPr>
          <p:cNvPr id="7" name="Picture 6" descr="A picture containing drawing&#10;&#10;Description automatically generated">
            <a:extLst>
              <a:ext uri="{FF2B5EF4-FFF2-40B4-BE49-F238E27FC236}">
                <a16:creationId xmlns:a16="http://schemas.microsoft.com/office/drawing/2014/main" id="{89CB419C-7EA7-4A77-95E0-C3A064BCE9D1}"/>
              </a:ext>
            </a:extLst>
          </p:cNvPr>
          <p:cNvPicPr>
            <a:picLocks noChangeAspect="1"/>
          </p:cNvPicPr>
          <p:nvPr/>
        </p:nvPicPr>
        <p:blipFill>
          <a:blip r:embed="rId3"/>
          <a:stretch>
            <a:fillRect/>
          </a:stretch>
        </p:blipFill>
        <p:spPr>
          <a:xfrm>
            <a:off x="10062656" y="5411190"/>
            <a:ext cx="1691235" cy="63637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2827952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876C1-5DB6-49D4-B3FF-82BF6C68DCB6}"/>
              </a:ext>
            </a:extLst>
          </p:cNvPr>
          <p:cNvSpPr>
            <a:spLocks noGrp="1"/>
          </p:cNvSpPr>
          <p:nvPr>
            <p:ph type="title"/>
          </p:nvPr>
        </p:nvSpPr>
        <p:spPr>
          <a:xfrm>
            <a:off x="838200" y="365125"/>
            <a:ext cx="10515600" cy="1369979"/>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Autofit/>
          </a:bodyPr>
          <a:lstStyle/>
          <a:p>
            <a:pPr algn="ctr"/>
            <a:br>
              <a:rPr lang="en-GB" sz="2000" dirty="0">
                <a:effectLst/>
                <a:ea typeface="Calibri" panose="020F0502020204030204" pitchFamily="34" charset="0"/>
                <a:cs typeface="Times New Roman" panose="02020603050405020304" pitchFamily="18" charset="0"/>
              </a:rPr>
            </a:br>
            <a:r>
              <a:rPr lang="en-GB" sz="2000" dirty="0">
                <a:effectLst/>
                <a:ea typeface="Calibri" panose="020F0502020204030204" pitchFamily="34" charset="0"/>
                <a:cs typeface="Times New Roman" panose="02020603050405020304" pitchFamily="18" charset="0"/>
              </a:rPr>
              <a:t>Students look at the source above carefully. </a:t>
            </a:r>
            <a:br>
              <a:rPr lang="en-GB" sz="2000" dirty="0">
                <a:effectLst/>
                <a:ea typeface="Calibri" panose="020F0502020204030204" pitchFamily="34" charset="0"/>
                <a:cs typeface="Times New Roman" panose="02020603050405020304" pitchFamily="18" charset="0"/>
              </a:rPr>
            </a:br>
            <a:r>
              <a:rPr lang="en-GB" sz="2000" dirty="0">
                <a:effectLst/>
                <a:ea typeface="Calibri" panose="020F0502020204030204" pitchFamily="34" charset="0"/>
                <a:cs typeface="Times New Roman" panose="02020603050405020304" pitchFamily="18" charset="0"/>
              </a:rPr>
              <a:t>What can they see? Younger students could be guided through their viewing and analysis of the source. Older students could do their own examination followed by a class discussion.</a:t>
            </a:r>
            <a:br>
              <a:rPr lang="en-AU" sz="2000" dirty="0">
                <a:effectLst/>
                <a:ea typeface="Calibri" panose="020F0502020204030204" pitchFamily="34" charset="0"/>
                <a:cs typeface="Times New Roman" panose="02020603050405020304" pitchFamily="18" charset="0"/>
              </a:rPr>
            </a:br>
            <a:endParaRPr lang="en-AU" sz="2000" dirty="0"/>
          </a:p>
        </p:txBody>
      </p:sp>
      <p:sp>
        <p:nvSpPr>
          <p:cNvPr id="3" name="Content Placeholder 2">
            <a:extLst>
              <a:ext uri="{FF2B5EF4-FFF2-40B4-BE49-F238E27FC236}">
                <a16:creationId xmlns:a16="http://schemas.microsoft.com/office/drawing/2014/main" id="{550BFB14-EB59-4405-9C3A-7A36DEB6B265}"/>
              </a:ext>
            </a:extLst>
          </p:cNvPr>
          <p:cNvSpPr>
            <a:spLocks noGrp="1"/>
          </p:cNvSpPr>
          <p:nvPr>
            <p:ph sz="half" idx="1"/>
          </p:nvPr>
        </p:nvSpPr>
        <p:spPr/>
        <p:txBody>
          <a:bodyPr>
            <a:normAutofit fontScale="40000" lnSpcReduction="20000"/>
          </a:bodyPr>
          <a:lstStyle/>
          <a:p>
            <a:pPr>
              <a:spcAft>
                <a:spcPts val="0"/>
              </a:spcAft>
            </a:pPr>
            <a:r>
              <a:rPr lang="en-GB" sz="3500" dirty="0">
                <a:effectLst/>
                <a:latin typeface="Leelawadee" panose="020B0502040204020203" pitchFamily="34" charset="-34"/>
                <a:ea typeface="Calibri" panose="020F0502020204030204" pitchFamily="34" charset="0"/>
                <a:cs typeface="Leelawadee" panose="020B0502040204020203" pitchFamily="34" charset="-34"/>
              </a:rPr>
              <a:t>There are many symbols/</a:t>
            </a:r>
            <a:r>
              <a:rPr lang="en-GB" sz="3500" b="1" dirty="0">
                <a:effectLst/>
                <a:latin typeface="Leelawadee" panose="020B0502040204020203" pitchFamily="34" charset="-34"/>
                <a:ea typeface="Calibri" panose="020F0502020204030204" pitchFamily="34" charset="0"/>
                <a:cs typeface="Leelawadee" panose="020B0502040204020203" pitchFamily="34" charset="-34"/>
              </a:rPr>
              <a:t>messages</a:t>
            </a:r>
            <a:r>
              <a:rPr lang="en-GB" sz="3500" dirty="0">
                <a:effectLst/>
                <a:latin typeface="Leelawadee" panose="020B0502040204020203" pitchFamily="34" charset="-34"/>
                <a:ea typeface="Calibri" panose="020F0502020204030204" pitchFamily="34" charset="0"/>
                <a:cs typeface="Leelawadee" panose="020B0502040204020203" pitchFamily="34" charset="-34"/>
              </a:rPr>
              <a:t> (including, but not limited to, what is suggested below) – each symbol one can be tied to </a:t>
            </a:r>
            <a:r>
              <a:rPr lang="en-GB" sz="3500" b="1" dirty="0">
                <a:effectLst/>
                <a:latin typeface="Leelawadee" panose="020B0502040204020203" pitchFamily="34" charset="-34"/>
                <a:ea typeface="Calibri" panose="020F0502020204030204" pitchFamily="34" charset="0"/>
                <a:cs typeface="Leelawadee" panose="020B0502040204020203" pitchFamily="34" charset="-34"/>
              </a:rPr>
              <a:t>reliability/usefulness/perspective </a:t>
            </a:r>
            <a:r>
              <a:rPr lang="en-GB" sz="3500" dirty="0">
                <a:effectLst/>
                <a:latin typeface="Leelawadee" panose="020B0502040204020203" pitchFamily="34" charset="-34"/>
                <a:ea typeface="Calibri" panose="020F0502020204030204" pitchFamily="34" charset="0"/>
                <a:cs typeface="Leelawadee" panose="020B0502040204020203" pitchFamily="34" charset="-34"/>
              </a:rPr>
              <a:t>in some way. </a:t>
            </a:r>
            <a:r>
              <a:rPr lang="en-GB" sz="3500" b="1" dirty="0">
                <a:effectLst/>
                <a:latin typeface="Leelawadee" panose="020B0502040204020203" pitchFamily="34" charset="-34"/>
                <a:ea typeface="Calibri" panose="020F0502020204030204" pitchFamily="34" charset="0"/>
                <a:cs typeface="Leelawadee" panose="020B0502040204020203" pitchFamily="34" charset="-34"/>
              </a:rPr>
              <a:t>Context</a:t>
            </a:r>
            <a:r>
              <a:rPr lang="en-GB" sz="3500" dirty="0">
                <a:effectLst/>
                <a:latin typeface="Leelawadee" panose="020B0502040204020203" pitchFamily="34" charset="-34"/>
                <a:ea typeface="Calibri" panose="020F0502020204030204" pitchFamily="34" charset="0"/>
                <a:cs typeface="Leelawadee" panose="020B0502040204020203" pitchFamily="34" charset="-34"/>
              </a:rPr>
              <a:t> must be used to bring meaning to the whole image:</a:t>
            </a:r>
            <a:endParaRPr lang="en-AU" sz="3500" dirty="0">
              <a:effectLst/>
              <a:latin typeface="Leelawadee" panose="020B0502040204020203" pitchFamily="34" charset="-34"/>
              <a:ea typeface="Calibri" panose="020F0502020204030204" pitchFamily="34" charset="0"/>
              <a:cs typeface="Leelawadee" panose="020B0502040204020203" pitchFamily="34" charset="-34"/>
            </a:endParaRPr>
          </a:p>
          <a:p>
            <a:pPr marL="342900" lvl="0" indent="-342900">
              <a:spcAft>
                <a:spcPts val="0"/>
              </a:spcAft>
              <a:buFont typeface="Symbol" panose="05050102010706020507" pitchFamily="18" charset="2"/>
              <a:buChar char=""/>
            </a:pPr>
            <a:r>
              <a:rPr lang="en-GB" sz="3500" dirty="0">
                <a:effectLst/>
                <a:latin typeface="Leelawadee" panose="020B0502040204020203" pitchFamily="34" charset="-34"/>
                <a:ea typeface="Calibri" panose="020F0502020204030204" pitchFamily="34" charset="0"/>
                <a:cs typeface="Leelawadee" panose="020B0502040204020203" pitchFamily="34" charset="-34"/>
              </a:rPr>
              <a:t>Trump is depicted as bigger than everyone else in the way the Pharaohs were. </a:t>
            </a:r>
            <a:r>
              <a:rPr lang="en-GB" sz="3500" i="1" dirty="0">
                <a:effectLst/>
                <a:latin typeface="Leelawadee" panose="020B0502040204020203" pitchFamily="34" charset="-34"/>
                <a:ea typeface="Calibri" panose="020F0502020204030204" pitchFamily="34" charset="0"/>
                <a:cs typeface="Leelawadee" panose="020B0502040204020203" pitchFamily="34" charset="-34"/>
              </a:rPr>
              <a:t>He is therefore powerful</a:t>
            </a:r>
            <a:endParaRPr lang="en-AU" sz="3500" dirty="0">
              <a:effectLst/>
              <a:latin typeface="Leelawadee" panose="020B0502040204020203" pitchFamily="34" charset="-34"/>
              <a:ea typeface="Calibri" panose="020F0502020204030204" pitchFamily="34" charset="0"/>
              <a:cs typeface="Leelawadee" panose="020B0502040204020203" pitchFamily="34" charset="-34"/>
            </a:endParaRPr>
          </a:p>
          <a:p>
            <a:pPr marL="342900" lvl="0" indent="-342900">
              <a:spcAft>
                <a:spcPts val="0"/>
              </a:spcAft>
              <a:buFont typeface="Symbol" panose="05050102010706020507" pitchFamily="18" charset="2"/>
              <a:buChar char=""/>
            </a:pPr>
            <a:r>
              <a:rPr lang="en-GB" sz="3500" dirty="0">
                <a:effectLst/>
                <a:latin typeface="Leelawadee" panose="020B0502040204020203" pitchFamily="34" charset="-34"/>
                <a:ea typeface="Calibri" panose="020F0502020204030204" pitchFamily="34" charset="0"/>
                <a:cs typeface="Leelawadee" panose="020B0502040204020203" pitchFamily="34" charset="-34"/>
              </a:rPr>
              <a:t>Trump’s wife is next to him in the suit she wore during his inauguration. She is depicted as bigger than everyone else like her husband, in the way the Egyptian queens were - </a:t>
            </a:r>
            <a:r>
              <a:rPr lang="en-GB" sz="3500" i="1" dirty="0">
                <a:effectLst/>
                <a:latin typeface="Leelawadee" panose="020B0502040204020203" pitchFamily="34" charset="-34"/>
                <a:ea typeface="Calibri" panose="020F0502020204030204" pitchFamily="34" charset="0"/>
                <a:cs typeface="Leelawadee" panose="020B0502040204020203" pitchFamily="34" charset="-34"/>
              </a:rPr>
              <a:t>Trump’s family are powerful and tied to his ideals.</a:t>
            </a:r>
            <a:endParaRPr lang="en-AU" sz="3500" dirty="0">
              <a:effectLst/>
              <a:latin typeface="Leelawadee" panose="020B0502040204020203" pitchFamily="34" charset="-34"/>
              <a:ea typeface="Calibri" panose="020F0502020204030204" pitchFamily="34" charset="0"/>
              <a:cs typeface="Leelawadee" panose="020B0502040204020203" pitchFamily="34" charset="-34"/>
            </a:endParaRPr>
          </a:p>
          <a:p>
            <a:pPr marL="342900" lvl="0" indent="-342900">
              <a:spcAft>
                <a:spcPts val="0"/>
              </a:spcAft>
              <a:buFont typeface="Symbol" panose="05050102010706020507" pitchFamily="18" charset="2"/>
              <a:buChar char=""/>
            </a:pPr>
            <a:r>
              <a:rPr lang="en-GB" sz="3500" dirty="0">
                <a:effectLst/>
                <a:latin typeface="Leelawadee" panose="020B0502040204020203" pitchFamily="34" charset="-34"/>
                <a:ea typeface="Calibri" panose="020F0502020204030204" pitchFamily="34" charset="0"/>
                <a:cs typeface="Leelawadee" panose="020B0502040204020203" pitchFamily="34" charset="-34"/>
              </a:rPr>
              <a:t>KKK Klansmen are ‘holding up’ Donald Trump. </a:t>
            </a:r>
            <a:r>
              <a:rPr lang="en-GB" sz="3500" i="1" dirty="0">
                <a:effectLst/>
                <a:latin typeface="Leelawadee" panose="020B0502040204020203" pitchFamily="34" charset="-34"/>
                <a:ea typeface="Calibri" panose="020F0502020204030204" pitchFamily="34" charset="0"/>
                <a:cs typeface="Leelawadee" panose="020B0502040204020203" pitchFamily="34" charset="-34"/>
              </a:rPr>
              <a:t>There is a clear suggestion of Trump’s links to racist movements. </a:t>
            </a:r>
            <a:endParaRPr lang="en-AU" sz="3500" dirty="0">
              <a:effectLst/>
              <a:latin typeface="Leelawadee" panose="020B0502040204020203" pitchFamily="34" charset="-34"/>
              <a:ea typeface="Calibri" panose="020F0502020204030204" pitchFamily="34" charset="0"/>
              <a:cs typeface="Leelawadee" panose="020B0502040204020203" pitchFamily="34" charset="-34"/>
            </a:endParaRPr>
          </a:p>
          <a:p>
            <a:pPr marL="342900" lvl="0" indent="-342900">
              <a:spcAft>
                <a:spcPts val="0"/>
              </a:spcAft>
              <a:buFont typeface="Symbol" panose="05050102010706020507" pitchFamily="18" charset="2"/>
              <a:buChar char=""/>
            </a:pPr>
            <a:r>
              <a:rPr lang="en-GB" sz="3500" dirty="0">
                <a:effectLst/>
                <a:latin typeface="Leelawadee" panose="020B0502040204020203" pitchFamily="34" charset="-34"/>
                <a:ea typeface="Calibri" panose="020F0502020204030204" pitchFamily="34" charset="0"/>
                <a:cs typeface="Leelawadee" panose="020B0502040204020203" pitchFamily="34" charset="-34"/>
              </a:rPr>
              <a:t>To the left of the Klansmen is a hangman’s noose. </a:t>
            </a:r>
            <a:r>
              <a:rPr lang="en-GB" sz="3500" i="1" dirty="0">
                <a:effectLst/>
                <a:latin typeface="Leelawadee" panose="020B0502040204020203" pitchFamily="34" charset="-34"/>
                <a:ea typeface="Calibri" panose="020F0502020204030204" pitchFamily="34" charset="0"/>
                <a:cs typeface="Leelawadee" panose="020B0502040204020203" pitchFamily="34" charset="-34"/>
              </a:rPr>
              <a:t>The KKK carried out lynching for over a hundred years. The noose is symbolic of ‘forbidden fruit’ – a song about the victims of lynching. </a:t>
            </a:r>
            <a:endParaRPr lang="en-AU" sz="3500" dirty="0">
              <a:effectLst/>
              <a:latin typeface="Leelawadee" panose="020B0502040204020203" pitchFamily="34" charset="-34"/>
              <a:ea typeface="Calibri" panose="020F0502020204030204" pitchFamily="34" charset="0"/>
              <a:cs typeface="Leelawadee" panose="020B0502040204020203" pitchFamily="34" charset="-34"/>
            </a:endParaRPr>
          </a:p>
          <a:p>
            <a:endParaRPr lang="en-AU" dirty="0"/>
          </a:p>
        </p:txBody>
      </p:sp>
      <p:sp>
        <p:nvSpPr>
          <p:cNvPr id="4" name="Content Placeholder 3">
            <a:extLst>
              <a:ext uri="{FF2B5EF4-FFF2-40B4-BE49-F238E27FC236}">
                <a16:creationId xmlns:a16="http://schemas.microsoft.com/office/drawing/2014/main" id="{9EA44BB0-996E-4641-9531-A35F56B7D2FA}"/>
              </a:ext>
            </a:extLst>
          </p:cNvPr>
          <p:cNvSpPr>
            <a:spLocks noGrp="1"/>
          </p:cNvSpPr>
          <p:nvPr>
            <p:ph sz="half" idx="2"/>
          </p:nvPr>
        </p:nvSpPr>
        <p:spPr/>
        <p:txBody>
          <a:bodyPr>
            <a:normAutofit fontScale="40000" lnSpcReduction="20000"/>
          </a:bodyPr>
          <a:lstStyle/>
          <a:p>
            <a:pPr marL="342900" lvl="0" indent="-342900">
              <a:spcAft>
                <a:spcPts val="0"/>
              </a:spcAft>
              <a:buFont typeface="Symbol" panose="05050102010706020507" pitchFamily="18" charset="2"/>
              <a:buChar char=""/>
            </a:pPr>
            <a:r>
              <a:rPr lang="en-GB" sz="3400" dirty="0">
                <a:effectLst/>
                <a:latin typeface="Leelawadee" panose="020B0502040204020203" pitchFamily="34" charset="-34"/>
                <a:ea typeface="Calibri" panose="020F0502020204030204" pitchFamily="34" charset="0"/>
                <a:cs typeface="Leelawadee" panose="020B0502040204020203" pitchFamily="34" charset="-34"/>
              </a:rPr>
              <a:t>Trump holds the Confederate and American flags. </a:t>
            </a:r>
            <a:r>
              <a:rPr lang="en-GB" sz="3400" i="1" dirty="0">
                <a:effectLst/>
                <a:latin typeface="Leelawadee" panose="020B0502040204020203" pitchFamily="34" charset="-34"/>
                <a:ea typeface="Calibri" panose="020F0502020204030204" pitchFamily="34" charset="0"/>
                <a:cs typeface="Leelawadee" panose="020B0502040204020203" pitchFamily="34" charset="-34"/>
              </a:rPr>
              <a:t>The Confederate flag is tied to right wing racist groups. As a President Trump is inciting division in the USA.</a:t>
            </a:r>
            <a:endParaRPr lang="en-AU" sz="3400" dirty="0">
              <a:effectLst/>
              <a:latin typeface="Leelawadee" panose="020B0502040204020203" pitchFamily="34" charset="-34"/>
              <a:ea typeface="Calibri" panose="020F0502020204030204" pitchFamily="34" charset="0"/>
              <a:cs typeface="Leelawadee" panose="020B0502040204020203" pitchFamily="34" charset="-34"/>
            </a:endParaRPr>
          </a:p>
          <a:p>
            <a:pPr marL="342900" lvl="0" indent="-342900">
              <a:spcAft>
                <a:spcPts val="0"/>
              </a:spcAft>
              <a:buFont typeface="Symbol" panose="05050102010706020507" pitchFamily="18" charset="2"/>
              <a:buChar char=""/>
            </a:pPr>
            <a:r>
              <a:rPr lang="en-GB" sz="3400" dirty="0">
                <a:effectLst/>
                <a:latin typeface="Leelawadee" panose="020B0502040204020203" pitchFamily="34" charset="-34"/>
                <a:ea typeface="Calibri" panose="020F0502020204030204" pitchFamily="34" charset="0"/>
                <a:cs typeface="Leelawadee" panose="020B0502040204020203" pitchFamily="34" charset="-34"/>
              </a:rPr>
              <a:t>There is a triangular wall symbol between the heads of Trump and the wife/daughter with the ‘Eye of Horus’ above it. </a:t>
            </a:r>
            <a:r>
              <a:rPr lang="en-GB" sz="3400" i="1" dirty="0">
                <a:effectLst/>
                <a:latin typeface="Leelawadee" panose="020B0502040204020203" pitchFamily="34" charset="-34"/>
                <a:ea typeface="Calibri" panose="020F0502020204030204" pitchFamily="34" charset="0"/>
                <a:cs typeface="Leelawadee" panose="020B0502040204020203" pitchFamily="34" charset="-34"/>
              </a:rPr>
              <a:t>Trump’s election promise to ‘keep out the Mexicans’, and being all powerful. The eye appears on the American Dollar bill and is the symbol the Freemasons.</a:t>
            </a:r>
            <a:endParaRPr lang="en-AU" sz="3400" dirty="0">
              <a:effectLst/>
              <a:latin typeface="Leelawadee" panose="020B0502040204020203" pitchFamily="34" charset="-34"/>
              <a:ea typeface="Calibri" panose="020F0502020204030204" pitchFamily="34" charset="0"/>
              <a:cs typeface="Leelawadee" panose="020B0502040204020203" pitchFamily="34" charset="-34"/>
            </a:endParaRPr>
          </a:p>
          <a:p>
            <a:pPr marL="342900" lvl="0" indent="-342900">
              <a:spcAft>
                <a:spcPts val="0"/>
              </a:spcAft>
              <a:buFont typeface="Symbol" panose="05050102010706020507" pitchFamily="18" charset="2"/>
              <a:buChar char=""/>
            </a:pPr>
            <a:r>
              <a:rPr lang="en-GB" sz="3400" dirty="0">
                <a:effectLst/>
                <a:latin typeface="Leelawadee" panose="020B0502040204020203" pitchFamily="34" charset="-34"/>
                <a:ea typeface="Calibri" panose="020F0502020204030204" pitchFamily="34" charset="0"/>
                <a:cs typeface="Leelawadee" panose="020B0502040204020203" pitchFamily="34" charset="-34"/>
              </a:rPr>
              <a:t>A bible is between Trump and his wife/daughter’s knees – </a:t>
            </a:r>
            <a:r>
              <a:rPr lang="en-GB" sz="3400" i="1" dirty="0">
                <a:effectLst/>
                <a:latin typeface="Leelawadee" panose="020B0502040204020203" pitchFamily="34" charset="-34"/>
                <a:ea typeface="Calibri" panose="020F0502020204030204" pitchFamily="34" charset="0"/>
                <a:cs typeface="Leelawadee" panose="020B0502040204020203" pitchFamily="34" charset="-34"/>
              </a:rPr>
              <a:t>Trump is supported by the far-right</a:t>
            </a:r>
            <a:r>
              <a:rPr lang="en-GB" sz="3400" dirty="0">
                <a:effectLst/>
                <a:latin typeface="Leelawadee" panose="020B0502040204020203" pitchFamily="34" charset="-34"/>
                <a:ea typeface="Calibri" panose="020F0502020204030204" pitchFamily="34" charset="0"/>
                <a:cs typeface="Leelawadee" panose="020B0502040204020203" pitchFamily="34" charset="-34"/>
              </a:rPr>
              <a:t> </a:t>
            </a:r>
            <a:r>
              <a:rPr lang="en-GB" sz="3400" i="1" dirty="0">
                <a:effectLst/>
                <a:latin typeface="Leelawadee" panose="020B0502040204020203" pitchFamily="34" charset="-34"/>
                <a:ea typeface="Calibri" panose="020F0502020204030204" pitchFamily="34" charset="0"/>
                <a:cs typeface="Leelawadee" panose="020B0502040204020203" pitchFamily="34" charset="-34"/>
              </a:rPr>
              <a:t>Christian movement. Also, the recent event with Trump holding up a bible outside a church close to the Whitehouse in the midst of a Black Lives Matter protest</a:t>
            </a:r>
            <a:endParaRPr lang="en-AU" sz="3400" dirty="0">
              <a:effectLst/>
              <a:latin typeface="Leelawadee" panose="020B0502040204020203" pitchFamily="34" charset="-34"/>
              <a:ea typeface="Calibri" panose="020F0502020204030204" pitchFamily="34" charset="0"/>
              <a:cs typeface="Leelawadee" panose="020B0502040204020203" pitchFamily="34" charset="-34"/>
            </a:endParaRPr>
          </a:p>
          <a:p>
            <a:pPr marL="342900" lvl="0" indent="-342900">
              <a:spcAft>
                <a:spcPts val="0"/>
              </a:spcAft>
              <a:buFont typeface="Symbol" panose="05050102010706020507" pitchFamily="18" charset="2"/>
              <a:buChar char=""/>
            </a:pPr>
            <a:r>
              <a:rPr lang="en-GB" sz="3400" dirty="0">
                <a:effectLst/>
                <a:latin typeface="Leelawadee" panose="020B0502040204020203" pitchFamily="34" charset="-34"/>
                <a:ea typeface="Calibri" panose="020F0502020204030204" pitchFamily="34" charset="0"/>
                <a:cs typeface="Leelawadee" panose="020B0502040204020203" pitchFamily="34" charset="-34"/>
              </a:rPr>
              <a:t>The electric chair used for executions is to the right of Trump’s head.  </a:t>
            </a:r>
            <a:r>
              <a:rPr lang="en-GB" sz="3400" i="1" dirty="0">
                <a:effectLst/>
                <a:latin typeface="Leelawadee" panose="020B0502040204020203" pitchFamily="34" charset="-34"/>
                <a:ea typeface="Calibri" panose="020F0502020204030204" pitchFamily="34" charset="0"/>
                <a:cs typeface="Leelawadee" panose="020B0502040204020203" pitchFamily="34" charset="-34"/>
              </a:rPr>
              <a:t>His power/comment on use of execution in the USA?</a:t>
            </a:r>
            <a:endParaRPr lang="en-AU" sz="3400" dirty="0">
              <a:effectLst/>
              <a:latin typeface="Leelawadee" panose="020B0502040204020203" pitchFamily="34" charset="-34"/>
              <a:ea typeface="Calibri" panose="020F0502020204030204" pitchFamily="34" charset="0"/>
              <a:cs typeface="Leelawadee" panose="020B0502040204020203" pitchFamily="34" charset="-34"/>
            </a:endParaRPr>
          </a:p>
          <a:p>
            <a:endParaRPr lang="en-AU" dirty="0"/>
          </a:p>
        </p:txBody>
      </p:sp>
      <p:pic>
        <p:nvPicPr>
          <p:cNvPr id="6" name="Picture 5" descr="A picture containing drawing&#10;&#10;Description automatically generated">
            <a:extLst>
              <a:ext uri="{FF2B5EF4-FFF2-40B4-BE49-F238E27FC236}">
                <a16:creationId xmlns:a16="http://schemas.microsoft.com/office/drawing/2014/main" id="{468B2000-C185-4704-8781-1BE6379CD013}"/>
              </a:ext>
            </a:extLst>
          </p:cNvPr>
          <p:cNvPicPr>
            <a:picLocks noChangeAspect="1"/>
          </p:cNvPicPr>
          <p:nvPr/>
        </p:nvPicPr>
        <p:blipFill>
          <a:blip r:embed="rId2"/>
          <a:stretch>
            <a:fillRect/>
          </a:stretch>
        </p:blipFill>
        <p:spPr>
          <a:xfrm>
            <a:off x="5536132" y="5739247"/>
            <a:ext cx="1691235" cy="63637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31921604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4002E-9928-4AC7-8F62-AA60EEB965B4}"/>
              </a:ext>
            </a:extLst>
          </p:cNvPr>
          <p:cNvSpPr>
            <a:spLocks noGrp="1"/>
          </p:cNvSpPr>
          <p:nvPr>
            <p:ph type="title"/>
          </p:nvPr>
        </p:nvSpPr>
        <p:spPr>
          <a:xfrm>
            <a:off x="838200" y="365125"/>
            <a:ext cx="10515600" cy="1115717"/>
          </a:xfrm>
        </p:spPr>
        <p:txBody>
          <a:bodyPr/>
          <a:lstStyle/>
          <a:p>
            <a:r>
              <a:rPr lang="en-AU" dirty="0"/>
              <a:t>Some more….</a:t>
            </a:r>
          </a:p>
        </p:txBody>
      </p:sp>
      <p:sp>
        <p:nvSpPr>
          <p:cNvPr id="3" name="Content Placeholder 2">
            <a:extLst>
              <a:ext uri="{FF2B5EF4-FFF2-40B4-BE49-F238E27FC236}">
                <a16:creationId xmlns:a16="http://schemas.microsoft.com/office/drawing/2014/main" id="{7976643C-B17C-43C8-80CB-97B82B7B24BA}"/>
              </a:ext>
            </a:extLst>
          </p:cNvPr>
          <p:cNvSpPr>
            <a:spLocks noGrp="1"/>
          </p:cNvSpPr>
          <p:nvPr>
            <p:ph idx="1"/>
          </p:nvPr>
        </p:nvSpPr>
        <p:spPr>
          <a:xfrm>
            <a:off x="838200" y="1796432"/>
            <a:ext cx="10515600" cy="4384912"/>
          </a:xfrm>
        </p:spPr>
        <p:txBody>
          <a:bodyPr>
            <a:normAutofit lnSpcReduction="10000"/>
          </a:bodyPr>
          <a:lstStyle/>
          <a:p>
            <a:pPr marL="342900" lvl="0" indent="-342900">
              <a:spcAft>
                <a:spcPts val="0"/>
              </a:spcAft>
              <a:buFont typeface="Symbol" panose="05050102010706020507" pitchFamily="18" charset="2"/>
              <a:buChar char=""/>
            </a:pPr>
            <a:r>
              <a:rPr lang="en-GB" sz="1800" dirty="0">
                <a:effectLst/>
                <a:latin typeface="Leelawadee" panose="020B0502040204020203" pitchFamily="34" charset="-34"/>
                <a:ea typeface="Calibri" panose="020F0502020204030204" pitchFamily="34" charset="0"/>
                <a:cs typeface="Leelawadee" panose="020B0502040204020203" pitchFamily="34" charset="-34"/>
              </a:rPr>
              <a:t>Black Lives Matter’ is written across the bottom behind the feet of the President and the pigs in police uniform. </a:t>
            </a:r>
            <a:r>
              <a:rPr lang="en-GB" sz="1800" i="1" dirty="0">
                <a:effectLst/>
                <a:latin typeface="Leelawadee" panose="020B0502040204020203" pitchFamily="34" charset="-34"/>
                <a:ea typeface="Calibri" panose="020F0502020204030204" pitchFamily="34" charset="0"/>
                <a:cs typeface="Leelawadee" panose="020B0502040204020203" pitchFamily="34" charset="-34"/>
              </a:rPr>
              <a:t>This being written behind and under the feet of Trump and his wife may indicate that Black Lives </a:t>
            </a:r>
            <a:r>
              <a:rPr lang="en-GB" sz="1800" i="1" u="sng" dirty="0">
                <a:effectLst/>
                <a:latin typeface="Leelawadee" panose="020B0502040204020203" pitchFamily="34" charset="-34"/>
                <a:ea typeface="Calibri" panose="020F0502020204030204" pitchFamily="34" charset="0"/>
                <a:cs typeface="Leelawadee" panose="020B0502040204020203" pitchFamily="34" charset="-34"/>
              </a:rPr>
              <a:t>do not</a:t>
            </a:r>
            <a:r>
              <a:rPr lang="en-GB" sz="1800" i="1" dirty="0">
                <a:effectLst/>
                <a:latin typeface="Leelawadee" panose="020B0502040204020203" pitchFamily="34" charset="-34"/>
                <a:ea typeface="Calibri" panose="020F0502020204030204" pitchFamily="34" charset="0"/>
                <a:cs typeface="Leelawadee" panose="020B0502040204020203" pitchFamily="34" charset="-34"/>
              </a:rPr>
              <a:t> matter to the President?</a:t>
            </a:r>
            <a:endParaRPr lang="en-AU" sz="1800" dirty="0">
              <a:effectLst/>
              <a:latin typeface="Leelawadee" panose="020B0502040204020203" pitchFamily="34" charset="-34"/>
              <a:ea typeface="Calibri" panose="020F0502020204030204" pitchFamily="34" charset="0"/>
              <a:cs typeface="Leelawadee" panose="020B0502040204020203" pitchFamily="34" charset="-34"/>
            </a:endParaRPr>
          </a:p>
          <a:p>
            <a:pPr marL="342900" lvl="0" indent="-342900">
              <a:spcAft>
                <a:spcPts val="0"/>
              </a:spcAft>
              <a:buFont typeface="Symbol" panose="05050102010706020507" pitchFamily="18" charset="2"/>
              <a:buChar char=""/>
            </a:pPr>
            <a:r>
              <a:rPr lang="en-GB" sz="1800" dirty="0">
                <a:effectLst/>
                <a:latin typeface="Leelawadee" panose="020B0502040204020203" pitchFamily="34" charset="-34"/>
                <a:ea typeface="Calibri" panose="020F0502020204030204" pitchFamily="34" charset="0"/>
                <a:cs typeface="Leelawadee" panose="020B0502040204020203" pitchFamily="34" charset="-34"/>
              </a:rPr>
              <a:t>The descending row of small naked girls on the left-hand side are all wearing face masks and have a bundle of money next to them. </a:t>
            </a:r>
            <a:r>
              <a:rPr lang="en-GB" sz="1800" i="1" dirty="0">
                <a:effectLst/>
                <a:latin typeface="Leelawadee" panose="020B0502040204020203" pitchFamily="34" charset="-34"/>
                <a:ea typeface="Calibri" panose="020F0502020204030204" pitchFamily="34" charset="0"/>
                <a:cs typeface="Leelawadee" panose="020B0502040204020203" pitchFamily="34" charset="-34"/>
              </a:rPr>
              <a:t>Small white females who are naked indicates their vulnerability. It is interesting that these are next to Trump’s wife/daughter. The money is symbolic of the girls who were paid off by Trump. </a:t>
            </a:r>
            <a:endParaRPr lang="en-AU" sz="1800" dirty="0">
              <a:effectLst/>
              <a:latin typeface="Leelawadee" panose="020B0502040204020203" pitchFamily="34" charset="-34"/>
              <a:ea typeface="Calibri" panose="020F0502020204030204" pitchFamily="34" charset="0"/>
              <a:cs typeface="Leelawadee" panose="020B0502040204020203" pitchFamily="34" charset="-34"/>
            </a:endParaRPr>
          </a:p>
          <a:p>
            <a:pPr marL="342900" lvl="0" indent="-342900">
              <a:spcAft>
                <a:spcPts val="0"/>
              </a:spcAft>
              <a:buFont typeface="Symbol" panose="05050102010706020507" pitchFamily="18" charset="2"/>
              <a:buChar char=""/>
            </a:pPr>
            <a:r>
              <a:rPr lang="en-GB" sz="1800" dirty="0">
                <a:effectLst/>
                <a:latin typeface="Leelawadee" panose="020B0502040204020203" pitchFamily="34" charset="-34"/>
                <a:ea typeface="Calibri" panose="020F0502020204030204" pitchFamily="34" charset="0"/>
                <a:cs typeface="Leelawadee" panose="020B0502040204020203" pitchFamily="34" charset="-34"/>
              </a:rPr>
              <a:t>The small white naked girls’ masks i</a:t>
            </a:r>
            <a:r>
              <a:rPr lang="en-GB" sz="1800" i="1" dirty="0">
                <a:effectLst/>
                <a:latin typeface="Leelawadee" panose="020B0502040204020203" pitchFamily="34" charset="-34"/>
                <a:ea typeface="Calibri" panose="020F0502020204030204" pitchFamily="34" charset="0"/>
                <a:cs typeface="Leelawadee" panose="020B0502040204020203" pitchFamily="34" charset="-34"/>
              </a:rPr>
              <a:t>ndicate the COVID crisis, perhaps?  This is the only reference to COVID in the entire thing, although the USA has the biggest number of cases. Message might be that Trump has not prioritised COVID, and that everyone is at risk, including white people? Or that the USA is at the mercy of Trump, who has not mobilised against the pandemic effectively?</a:t>
            </a:r>
            <a:endParaRPr lang="en-AU" sz="1800" dirty="0">
              <a:effectLst/>
              <a:latin typeface="Leelawadee" panose="020B0502040204020203" pitchFamily="34" charset="-34"/>
              <a:ea typeface="Calibri" panose="020F0502020204030204" pitchFamily="34" charset="0"/>
              <a:cs typeface="Leelawadee" panose="020B0502040204020203" pitchFamily="34" charset="-34"/>
            </a:endParaRPr>
          </a:p>
          <a:p>
            <a:pPr marL="342900" lvl="0" indent="-342900">
              <a:spcAft>
                <a:spcPts val="0"/>
              </a:spcAft>
              <a:buFont typeface="Symbol" panose="05050102010706020507" pitchFamily="18" charset="2"/>
              <a:buChar char=""/>
            </a:pPr>
            <a:r>
              <a:rPr lang="en-GB" sz="1800" dirty="0">
                <a:effectLst/>
                <a:latin typeface="Leelawadee" panose="020B0502040204020203" pitchFamily="34" charset="-34"/>
                <a:ea typeface="Calibri" panose="020F0502020204030204" pitchFamily="34" charset="0"/>
                <a:cs typeface="Leelawadee" panose="020B0502040204020203" pitchFamily="34" charset="-34"/>
              </a:rPr>
              <a:t>Pigs are in police uniforms. </a:t>
            </a:r>
            <a:endParaRPr lang="en-AU" sz="1800" dirty="0">
              <a:effectLst/>
              <a:latin typeface="Leelawadee" panose="020B0502040204020203" pitchFamily="34" charset="-34"/>
              <a:ea typeface="Calibri" panose="020F0502020204030204" pitchFamily="34" charset="0"/>
              <a:cs typeface="Leelawadee" panose="020B0502040204020203" pitchFamily="34" charset="-34"/>
            </a:endParaRPr>
          </a:p>
          <a:p>
            <a:pPr marL="342900" lvl="0" indent="-342900">
              <a:spcAft>
                <a:spcPts val="0"/>
              </a:spcAft>
              <a:buFont typeface="Symbol" panose="05050102010706020507" pitchFamily="18" charset="2"/>
              <a:buChar char=""/>
            </a:pPr>
            <a:r>
              <a:rPr lang="en-GB" sz="1800" dirty="0">
                <a:effectLst/>
                <a:latin typeface="Leelawadee" panose="020B0502040204020203" pitchFamily="34" charset="-34"/>
                <a:ea typeface="Calibri" panose="020F0502020204030204" pitchFamily="34" charset="0"/>
                <a:cs typeface="Leelawadee" panose="020B0502040204020203" pitchFamily="34" charset="-34"/>
              </a:rPr>
              <a:t>The pigs are white. </a:t>
            </a:r>
            <a:endParaRPr lang="en-AU" sz="1800" dirty="0">
              <a:effectLst/>
              <a:latin typeface="Leelawadee" panose="020B0502040204020203" pitchFamily="34" charset="-34"/>
              <a:ea typeface="Calibri" panose="020F0502020204030204" pitchFamily="34" charset="0"/>
              <a:cs typeface="Leelawadee" panose="020B0502040204020203" pitchFamily="34" charset="-34"/>
            </a:endParaRPr>
          </a:p>
          <a:p>
            <a:endParaRPr lang="en-AU" dirty="0"/>
          </a:p>
        </p:txBody>
      </p:sp>
      <p:pic>
        <p:nvPicPr>
          <p:cNvPr id="5" name="Picture 4" descr="A picture containing drawing&#10;&#10;Description automatically generated">
            <a:extLst>
              <a:ext uri="{FF2B5EF4-FFF2-40B4-BE49-F238E27FC236}">
                <a16:creationId xmlns:a16="http://schemas.microsoft.com/office/drawing/2014/main" id="{A0474C6C-64C5-43A9-9B65-CB1C8661D145}"/>
              </a:ext>
            </a:extLst>
          </p:cNvPr>
          <p:cNvPicPr>
            <a:picLocks noChangeAspect="1"/>
          </p:cNvPicPr>
          <p:nvPr/>
        </p:nvPicPr>
        <p:blipFill>
          <a:blip r:embed="rId2"/>
          <a:stretch>
            <a:fillRect/>
          </a:stretch>
        </p:blipFill>
        <p:spPr>
          <a:xfrm>
            <a:off x="9354393" y="511792"/>
            <a:ext cx="1691235" cy="63637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7552870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34F62-DF45-4E7C-B33F-AC3A68696121}"/>
              </a:ext>
            </a:extLst>
          </p:cNvPr>
          <p:cNvSpPr>
            <a:spLocks noGrp="1"/>
          </p:cNvSpPr>
          <p:nvPr>
            <p:ph type="title"/>
          </p:nvPr>
        </p:nvSpPr>
        <p:spPr/>
        <p:txBody>
          <a:bodyPr>
            <a:normAutofit fontScale="90000"/>
          </a:bodyPr>
          <a:lstStyle/>
          <a:p>
            <a:r>
              <a:rPr lang="en-GB" sz="2200" dirty="0">
                <a:effectLst/>
                <a:ea typeface="Calibri" panose="020F0502020204030204" pitchFamily="34" charset="0"/>
                <a:cs typeface="Times New Roman" panose="02020603050405020304" pitchFamily="18" charset="0"/>
              </a:rPr>
              <a:t>On either side of the row of pigs along the bottom is a jail door (L) and police car (R).</a:t>
            </a:r>
            <a:r>
              <a:rPr lang="en-GB" sz="2200" i="1" dirty="0">
                <a:effectLst/>
                <a:ea typeface="Calibri" panose="020F0502020204030204" pitchFamily="34" charset="0"/>
                <a:cs typeface="Times New Roman" panose="02020603050405020304" pitchFamily="18" charset="0"/>
              </a:rPr>
              <a:t> These are level with and the same size as the Bible. A suggestion of Trump’s values? </a:t>
            </a:r>
            <a:br>
              <a:rPr lang="en-AU" sz="4800" dirty="0">
                <a:effectLst/>
                <a:latin typeface="Calibri" panose="020F0502020204030204" pitchFamily="34" charset="0"/>
                <a:ea typeface="Calibri" panose="020F0502020204030204" pitchFamily="34" charset="0"/>
                <a:cs typeface="Times New Roman" panose="02020603050405020304" pitchFamily="18" charset="0"/>
              </a:rPr>
            </a:br>
            <a:endParaRPr lang="en-AU" dirty="0"/>
          </a:p>
        </p:txBody>
      </p:sp>
      <p:sp>
        <p:nvSpPr>
          <p:cNvPr id="3" name="Content Placeholder 2">
            <a:extLst>
              <a:ext uri="{FF2B5EF4-FFF2-40B4-BE49-F238E27FC236}">
                <a16:creationId xmlns:a16="http://schemas.microsoft.com/office/drawing/2014/main" id="{3456147F-9D79-43E4-87F5-D9C53F45F5DC}"/>
              </a:ext>
            </a:extLst>
          </p:cNvPr>
          <p:cNvSpPr>
            <a:spLocks noGrp="1"/>
          </p:cNvSpPr>
          <p:nvPr>
            <p:ph sz="half" idx="1"/>
          </p:nvPr>
        </p:nvSpPr>
        <p:spPr/>
        <p:txBody>
          <a:bodyPr>
            <a:normAutofit fontScale="92500" lnSpcReduction="20000"/>
          </a:bodyPr>
          <a:lstStyle/>
          <a:p>
            <a:pPr marL="342900" lvl="0" indent="-342900">
              <a:spcAft>
                <a:spcPts val="0"/>
              </a:spcAft>
              <a:buFont typeface="Symbol" panose="05050102010706020507" pitchFamily="18" charset="2"/>
              <a:buChar char=""/>
            </a:pPr>
            <a:r>
              <a:rPr lang="en-GB" sz="2100" dirty="0">
                <a:effectLst/>
                <a:latin typeface="Leelawadee" panose="020B0502040204020203" pitchFamily="34" charset="-34"/>
                <a:ea typeface="Calibri" panose="020F0502020204030204" pitchFamily="34" charset="0"/>
                <a:cs typeface="Leelawadee" panose="020B0502040204020203" pitchFamily="34" charset="-34"/>
              </a:rPr>
              <a:t>The biggest pig is ‘smiting his enemies’ </a:t>
            </a:r>
            <a:r>
              <a:rPr lang="en-GB" sz="2100" i="1" dirty="0">
                <a:effectLst/>
                <a:latin typeface="Leelawadee" panose="020B0502040204020203" pitchFamily="34" charset="-34"/>
                <a:ea typeface="Calibri" panose="020F0502020204030204" pitchFamily="34" charset="0"/>
                <a:cs typeface="Leelawadee" panose="020B0502040204020203" pitchFamily="34" charset="-34"/>
              </a:rPr>
              <a:t>in exactly the same way as the Pharaoh’s represented</a:t>
            </a:r>
            <a:r>
              <a:rPr lang="en-GB" sz="2100" dirty="0">
                <a:effectLst/>
                <a:latin typeface="Leelawadee" panose="020B0502040204020203" pitchFamily="34" charset="-34"/>
                <a:ea typeface="Calibri" panose="020F0502020204030204" pitchFamily="34" charset="0"/>
                <a:cs typeface="Leelawadee" panose="020B0502040204020203" pitchFamily="34" charset="-34"/>
              </a:rPr>
              <a:t> </a:t>
            </a:r>
            <a:r>
              <a:rPr lang="en-GB" sz="2100" i="1" dirty="0">
                <a:effectLst/>
                <a:latin typeface="Leelawadee" panose="020B0502040204020203" pitchFamily="34" charset="-34"/>
                <a:ea typeface="Calibri" panose="020F0502020204030204" pitchFamily="34" charset="0"/>
                <a:cs typeface="Leelawadee" panose="020B0502040204020203" pitchFamily="34" charset="-34"/>
              </a:rPr>
              <a:t>themselves over 3000 years ago. The enemies he is smiting are positioned as the Egyptian enemies were in hieroglyphs, begging for mercy.</a:t>
            </a:r>
            <a:r>
              <a:rPr lang="en-GB" sz="2100" dirty="0">
                <a:effectLst/>
                <a:latin typeface="Leelawadee" panose="020B0502040204020203" pitchFamily="34" charset="-34"/>
                <a:ea typeface="Calibri" panose="020F0502020204030204" pitchFamily="34" charset="0"/>
                <a:cs typeface="Leelawadee" panose="020B0502040204020203" pitchFamily="34" charset="-34"/>
              </a:rPr>
              <a:t> </a:t>
            </a:r>
            <a:endParaRPr lang="en-AU" sz="2100" dirty="0">
              <a:effectLst/>
              <a:latin typeface="Leelawadee" panose="020B0502040204020203" pitchFamily="34" charset="-34"/>
              <a:ea typeface="Calibri" panose="020F0502020204030204" pitchFamily="34" charset="0"/>
              <a:cs typeface="Leelawadee" panose="020B0502040204020203" pitchFamily="34" charset="-34"/>
            </a:endParaRPr>
          </a:p>
          <a:p>
            <a:pPr marL="342900" lvl="0" indent="-342900">
              <a:spcAft>
                <a:spcPts val="0"/>
              </a:spcAft>
              <a:buFont typeface="Symbol" panose="05050102010706020507" pitchFamily="18" charset="2"/>
              <a:buChar char=""/>
            </a:pPr>
            <a:r>
              <a:rPr lang="en-GB" sz="2100" dirty="0">
                <a:effectLst/>
                <a:latin typeface="Leelawadee" panose="020B0502040204020203" pitchFamily="34" charset="-34"/>
                <a:ea typeface="Calibri" panose="020F0502020204030204" pitchFamily="34" charset="0"/>
                <a:cs typeface="Leelawadee" panose="020B0502040204020203" pitchFamily="34" charset="-34"/>
              </a:rPr>
              <a:t>To the right of the biggest ‘smiting’ pig is a descending row of very small people of colour with their hands up</a:t>
            </a:r>
            <a:r>
              <a:rPr lang="en-GB" sz="2100" i="1" dirty="0">
                <a:effectLst/>
                <a:latin typeface="Leelawadee" panose="020B0502040204020203" pitchFamily="34" charset="-34"/>
                <a:ea typeface="Calibri" panose="020F0502020204030204" pitchFamily="34" charset="0"/>
                <a:cs typeface="Leelawadee" panose="020B0502040204020203" pitchFamily="34" charset="-34"/>
              </a:rPr>
              <a:t>. In hieroglyphs a small person indicates they have less power, are vulnerable/conquered. These people may be mummified in the image? </a:t>
            </a:r>
            <a:endParaRPr lang="en-AU" sz="2100" dirty="0">
              <a:effectLst/>
              <a:latin typeface="Leelawadee" panose="020B0502040204020203" pitchFamily="34" charset="-34"/>
              <a:ea typeface="Calibri" panose="020F0502020204030204" pitchFamily="34" charset="0"/>
              <a:cs typeface="Leelawadee" panose="020B0502040204020203" pitchFamily="34" charset="-34"/>
            </a:endParaRPr>
          </a:p>
          <a:p>
            <a:pPr marL="342900" lvl="0" indent="-342900">
              <a:spcAft>
                <a:spcPts val="0"/>
              </a:spcAft>
              <a:buFont typeface="Symbol" panose="05050102010706020507" pitchFamily="18" charset="2"/>
              <a:buChar char=""/>
            </a:pPr>
            <a:r>
              <a:rPr lang="en-GB" sz="2100" dirty="0">
                <a:effectLst/>
                <a:latin typeface="Leelawadee" panose="020B0502040204020203" pitchFamily="34" charset="-34"/>
                <a:ea typeface="Calibri" panose="020F0502020204030204" pitchFamily="34" charset="0"/>
                <a:cs typeface="Leelawadee" panose="020B0502040204020203" pitchFamily="34" charset="-34"/>
              </a:rPr>
              <a:t>Those begging for mercy are all people of colour, from different races. </a:t>
            </a:r>
            <a:endParaRPr lang="en-AU" sz="2100" dirty="0">
              <a:effectLst/>
              <a:latin typeface="Leelawadee" panose="020B0502040204020203" pitchFamily="34" charset="-34"/>
              <a:ea typeface="Calibri" panose="020F0502020204030204" pitchFamily="34" charset="0"/>
              <a:cs typeface="Leelawadee" panose="020B0502040204020203" pitchFamily="34" charset="-34"/>
            </a:endParaRPr>
          </a:p>
          <a:p>
            <a:endParaRPr lang="en-AU" dirty="0"/>
          </a:p>
        </p:txBody>
      </p:sp>
      <p:sp>
        <p:nvSpPr>
          <p:cNvPr id="4" name="Content Placeholder 3">
            <a:extLst>
              <a:ext uri="{FF2B5EF4-FFF2-40B4-BE49-F238E27FC236}">
                <a16:creationId xmlns:a16="http://schemas.microsoft.com/office/drawing/2014/main" id="{2718C525-BC56-492F-8DFC-38E2D2825E7D}"/>
              </a:ext>
            </a:extLst>
          </p:cNvPr>
          <p:cNvSpPr>
            <a:spLocks noGrp="1"/>
          </p:cNvSpPr>
          <p:nvPr>
            <p:ph sz="half" idx="2"/>
          </p:nvPr>
        </p:nvSpPr>
        <p:spPr/>
        <p:txBody>
          <a:bodyPr>
            <a:normAutofit fontScale="92500" lnSpcReduction="20000"/>
          </a:bodyPr>
          <a:lstStyle/>
          <a:p>
            <a:pPr marL="342900" lvl="0" indent="-342900">
              <a:spcAft>
                <a:spcPts val="0"/>
              </a:spcAft>
              <a:buFont typeface="Symbol" panose="05050102010706020507" pitchFamily="18" charset="2"/>
              <a:buChar char=""/>
            </a:pPr>
            <a:r>
              <a:rPr lang="en-GB" sz="2100" dirty="0">
                <a:effectLst/>
                <a:latin typeface="Leelawadee" panose="020B0502040204020203" pitchFamily="34" charset="-34"/>
                <a:ea typeface="Calibri" panose="020F0502020204030204" pitchFamily="34" charset="0"/>
                <a:cs typeface="Leelawadee" panose="020B0502040204020203" pitchFamily="34" charset="-34"/>
              </a:rPr>
              <a:t>The smallest pigs underneath the ‘smiting’ pig are </a:t>
            </a:r>
            <a:r>
              <a:rPr lang="en-GB" sz="2100" i="1" dirty="0">
                <a:effectLst/>
                <a:latin typeface="Leelawadee" panose="020B0502040204020203" pitchFamily="34" charset="-34"/>
                <a:ea typeface="Calibri" panose="020F0502020204030204" pitchFamily="34" charset="0"/>
                <a:cs typeface="Leelawadee" panose="020B0502040204020203" pitchFamily="34" charset="-34"/>
              </a:rPr>
              <a:t>enacting a ‘battle’ against their enemy in the same way that George Floyd and Rodney King were attacked – lots of police, one ‘enemy’</a:t>
            </a:r>
            <a:endParaRPr lang="en-AU" sz="2100" dirty="0">
              <a:effectLst/>
              <a:latin typeface="Leelawadee" panose="020B0502040204020203" pitchFamily="34" charset="-34"/>
              <a:ea typeface="Calibri" panose="020F0502020204030204" pitchFamily="34" charset="0"/>
              <a:cs typeface="Leelawadee" panose="020B0502040204020203" pitchFamily="34" charset="-34"/>
            </a:endParaRPr>
          </a:p>
          <a:p>
            <a:pPr marL="342900" lvl="0" indent="-342900">
              <a:spcAft>
                <a:spcPts val="0"/>
              </a:spcAft>
              <a:buFont typeface="Symbol" panose="05050102010706020507" pitchFamily="18" charset="2"/>
              <a:buChar char=""/>
            </a:pPr>
            <a:r>
              <a:rPr lang="en-GB" sz="2100" dirty="0">
                <a:effectLst/>
                <a:latin typeface="Leelawadee" panose="020B0502040204020203" pitchFamily="34" charset="-34"/>
                <a:ea typeface="Calibri" panose="020F0502020204030204" pitchFamily="34" charset="0"/>
                <a:cs typeface="Leelawadee" panose="020B0502040204020203" pitchFamily="34" charset="-34"/>
              </a:rPr>
              <a:t>The large stylised letters at the top read CORTES (</a:t>
            </a:r>
            <a:r>
              <a:rPr lang="en-GB" sz="2100" dirty="0">
                <a:effectLst/>
                <a:latin typeface="Leelawadee" panose="020B0502040204020203" pitchFamily="34" charset="-34"/>
                <a:ea typeface="Times New Roman" panose="02020603050405020304" pitchFamily="18" charset="0"/>
                <a:cs typeface="Leelawadee" panose="020B0502040204020203" pitchFamily="34" charset="-34"/>
              </a:rPr>
              <a:t>An American artist in NYC. See “Cortesnyc” on Instagram.</a:t>
            </a:r>
            <a:r>
              <a:rPr lang="en-GB" sz="2100" dirty="0">
                <a:effectLst/>
                <a:latin typeface="Leelawadee" panose="020B0502040204020203" pitchFamily="34" charset="-34"/>
                <a:ea typeface="Calibri" panose="020F0502020204030204" pitchFamily="34" charset="0"/>
                <a:cs typeface="Leelawadee" panose="020B0502040204020203" pitchFamily="34" charset="-34"/>
              </a:rPr>
              <a:t>) </a:t>
            </a:r>
            <a:endParaRPr lang="en-AU" sz="2100" dirty="0">
              <a:effectLst/>
              <a:latin typeface="Leelawadee" panose="020B0502040204020203" pitchFamily="34" charset="-34"/>
              <a:ea typeface="Calibri" panose="020F0502020204030204" pitchFamily="34" charset="0"/>
              <a:cs typeface="Leelawadee" panose="020B0502040204020203" pitchFamily="34" charset="-34"/>
            </a:endParaRPr>
          </a:p>
          <a:p>
            <a:endParaRPr lang="en-AU" dirty="0"/>
          </a:p>
        </p:txBody>
      </p:sp>
      <p:pic>
        <p:nvPicPr>
          <p:cNvPr id="6" name="Picture 5" descr="A picture containing drawing&#10;&#10;Description automatically generated">
            <a:extLst>
              <a:ext uri="{FF2B5EF4-FFF2-40B4-BE49-F238E27FC236}">
                <a16:creationId xmlns:a16="http://schemas.microsoft.com/office/drawing/2014/main" id="{8E97AAEB-FE02-4D2C-8A9E-31A983DC8AD1}"/>
              </a:ext>
            </a:extLst>
          </p:cNvPr>
          <p:cNvPicPr>
            <a:picLocks noChangeAspect="1"/>
          </p:cNvPicPr>
          <p:nvPr/>
        </p:nvPicPr>
        <p:blipFill>
          <a:blip r:embed="rId2"/>
          <a:stretch>
            <a:fillRect/>
          </a:stretch>
        </p:blipFill>
        <p:spPr>
          <a:xfrm>
            <a:off x="10317344" y="5728640"/>
            <a:ext cx="1691235" cy="90540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24028173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474CA-C82F-4876-B783-D1FC3342EBF9}"/>
              </a:ext>
            </a:extLst>
          </p:cNvPr>
          <p:cNvSpPr>
            <a:spLocks noGrp="1"/>
          </p:cNvSpPr>
          <p:nvPr>
            <p:ph type="title"/>
          </p:nvPr>
        </p:nvSpPr>
        <p:spPr/>
        <p:txBody>
          <a:bodyPr/>
          <a:lstStyle/>
          <a:p>
            <a:r>
              <a:rPr lang="en-AU" dirty="0"/>
              <a:t>Class Discussions</a:t>
            </a:r>
          </a:p>
        </p:txBody>
      </p:sp>
      <p:sp>
        <p:nvSpPr>
          <p:cNvPr id="3" name="Content Placeholder 2">
            <a:extLst>
              <a:ext uri="{FF2B5EF4-FFF2-40B4-BE49-F238E27FC236}">
                <a16:creationId xmlns:a16="http://schemas.microsoft.com/office/drawing/2014/main" id="{6D573980-C5EA-4F4E-917B-64EEB667323E}"/>
              </a:ext>
            </a:extLst>
          </p:cNvPr>
          <p:cNvSpPr>
            <a:spLocks noGrp="1"/>
          </p:cNvSpPr>
          <p:nvPr>
            <p:ph sz="half" idx="1"/>
          </p:nvPr>
        </p:nvSpPr>
        <p:spPr/>
        <p:txBody>
          <a:bodyPr>
            <a:normAutofit fontScale="62500" lnSpcReduction="20000"/>
          </a:bodyPr>
          <a:lstStyle/>
          <a:p>
            <a:pPr>
              <a:spcAft>
                <a:spcPts val="0"/>
              </a:spcAft>
            </a:pPr>
            <a:r>
              <a:rPr lang="en-GB" dirty="0">
                <a:effectLst/>
                <a:latin typeface="Leelawadee" panose="020B0502040204020203" pitchFamily="34" charset="-34"/>
                <a:ea typeface="Calibri" panose="020F0502020204030204" pitchFamily="34" charset="0"/>
                <a:cs typeface="Leelawadee" panose="020B0502040204020203" pitchFamily="34" charset="-34"/>
              </a:rPr>
              <a:t>Begin with </a:t>
            </a:r>
            <a:r>
              <a:rPr lang="en-GB" b="1" dirty="0">
                <a:effectLst/>
                <a:latin typeface="Leelawadee" panose="020B0502040204020203" pitchFamily="34" charset="-34"/>
                <a:ea typeface="Calibri" panose="020F0502020204030204" pitchFamily="34" charset="0"/>
                <a:cs typeface="Leelawadee" panose="020B0502040204020203" pitchFamily="34" charset="-34"/>
              </a:rPr>
              <a:t>message</a:t>
            </a:r>
            <a:r>
              <a:rPr lang="en-GB" dirty="0">
                <a:effectLst/>
                <a:latin typeface="Leelawadee" panose="020B0502040204020203" pitchFamily="34" charset="-34"/>
                <a:ea typeface="Calibri" panose="020F0502020204030204" pitchFamily="34" charset="0"/>
                <a:cs typeface="Leelawadee" panose="020B0502040204020203" pitchFamily="34" charset="-34"/>
              </a:rPr>
              <a:t> and </a:t>
            </a:r>
            <a:r>
              <a:rPr lang="en-GB" b="1" dirty="0">
                <a:effectLst/>
                <a:latin typeface="Leelawadee" panose="020B0502040204020203" pitchFamily="34" charset="-34"/>
                <a:ea typeface="Calibri" panose="020F0502020204030204" pitchFamily="34" charset="0"/>
                <a:cs typeface="Leelawadee" panose="020B0502040204020203" pitchFamily="34" charset="-34"/>
              </a:rPr>
              <a:t>context</a:t>
            </a:r>
            <a:r>
              <a:rPr lang="en-GB" dirty="0">
                <a:effectLst/>
                <a:latin typeface="Leelawadee" panose="020B0502040204020203" pitchFamily="34" charset="-34"/>
                <a:ea typeface="Calibri" panose="020F0502020204030204" pitchFamily="34" charset="0"/>
                <a:cs typeface="Leelawadee" panose="020B0502040204020203" pitchFamily="34" charset="-34"/>
              </a:rPr>
              <a:t> ideas - Does the source support or condemn the Trump administration? Why? How? Students use specific examples from the source to support their argument.</a:t>
            </a:r>
            <a:endParaRPr lang="en-AU" dirty="0">
              <a:effectLst/>
              <a:latin typeface="Leelawadee" panose="020B0502040204020203" pitchFamily="34" charset="-34"/>
              <a:ea typeface="Calibri" panose="020F0502020204030204" pitchFamily="34" charset="0"/>
              <a:cs typeface="Leelawadee" panose="020B0502040204020203" pitchFamily="34" charset="-34"/>
            </a:endParaRPr>
          </a:p>
          <a:p>
            <a:pPr>
              <a:spcAft>
                <a:spcPts val="0"/>
              </a:spcAft>
            </a:pPr>
            <a:r>
              <a:rPr lang="en-GB" b="1" dirty="0">
                <a:effectLst/>
                <a:latin typeface="Leelawadee" panose="020B0502040204020203" pitchFamily="34" charset="-34"/>
                <a:ea typeface="Calibri" panose="020F0502020204030204" pitchFamily="34" charset="0"/>
                <a:cs typeface="Leelawadee" panose="020B0502040204020203" pitchFamily="34" charset="-34"/>
              </a:rPr>
              <a:t>Reliability -</a:t>
            </a:r>
            <a:r>
              <a:rPr lang="en-GB" dirty="0">
                <a:effectLst/>
                <a:latin typeface="Leelawadee" panose="020B0502040204020203" pitchFamily="34" charset="-34"/>
                <a:ea typeface="Calibri" panose="020F0502020204030204" pitchFamily="34" charset="0"/>
                <a:cs typeface="Leelawadee" panose="020B0502040204020203" pitchFamily="34" charset="-34"/>
              </a:rPr>
              <a:t> The source is pop culture, therefore, how reliable is it? What other sources/information might be available to support/contradict its message? Students need to use their contextual knowledge to support their ideas - discuss how contextual understanding is needed to support their ideas about reliability.</a:t>
            </a:r>
            <a:endParaRPr lang="en-AU" dirty="0">
              <a:effectLst/>
              <a:latin typeface="Leelawadee" panose="020B0502040204020203" pitchFamily="34" charset="-34"/>
              <a:ea typeface="Calibri" panose="020F0502020204030204" pitchFamily="34" charset="0"/>
              <a:cs typeface="Leelawadee" panose="020B0502040204020203" pitchFamily="34" charset="-34"/>
            </a:endParaRPr>
          </a:p>
          <a:p>
            <a:endParaRPr lang="en-AU" dirty="0"/>
          </a:p>
        </p:txBody>
      </p:sp>
      <p:sp>
        <p:nvSpPr>
          <p:cNvPr id="4" name="Content Placeholder 3">
            <a:extLst>
              <a:ext uri="{FF2B5EF4-FFF2-40B4-BE49-F238E27FC236}">
                <a16:creationId xmlns:a16="http://schemas.microsoft.com/office/drawing/2014/main" id="{8117147E-CA43-4FC9-B9A9-344E0170CF52}"/>
              </a:ext>
            </a:extLst>
          </p:cNvPr>
          <p:cNvSpPr>
            <a:spLocks noGrp="1"/>
          </p:cNvSpPr>
          <p:nvPr>
            <p:ph sz="half" idx="2"/>
          </p:nvPr>
        </p:nvSpPr>
        <p:spPr/>
        <p:txBody>
          <a:bodyPr>
            <a:normAutofit fontScale="62500" lnSpcReduction="20000"/>
          </a:bodyPr>
          <a:lstStyle/>
          <a:p>
            <a:pPr>
              <a:spcAft>
                <a:spcPts val="0"/>
              </a:spcAft>
            </a:pPr>
            <a:r>
              <a:rPr lang="en-GB" sz="3200" b="1" dirty="0">
                <a:effectLst/>
                <a:latin typeface="Leelawadee" panose="020B0502040204020203" pitchFamily="34" charset="-34"/>
                <a:ea typeface="Calibri" panose="020F0502020204030204" pitchFamily="34" charset="0"/>
                <a:cs typeface="Leelawadee" panose="020B0502040204020203" pitchFamily="34" charset="-34"/>
              </a:rPr>
              <a:t>Perspective/bias </a:t>
            </a:r>
            <a:r>
              <a:rPr lang="en-GB" sz="3200" dirty="0">
                <a:effectLst/>
                <a:latin typeface="Leelawadee" panose="020B0502040204020203" pitchFamily="34" charset="-34"/>
                <a:ea typeface="Calibri" panose="020F0502020204030204" pitchFamily="34" charset="0"/>
                <a:cs typeface="Leelawadee" panose="020B0502040204020203" pitchFamily="34" charset="-34"/>
              </a:rPr>
              <a:t>– what is the point of view of the artist?  Where is the evidence for bias in the source? Discuss how perspective/bias overlap with reliability. How much is opinion and how much is trustworthy information?</a:t>
            </a:r>
            <a:endParaRPr lang="en-AU" sz="3200" dirty="0">
              <a:effectLst/>
              <a:latin typeface="Leelawadee" panose="020B0502040204020203" pitchFamily="34" charset="-34"/>
              <a:ea typeface="Calibri" panose="020F0502020204030204" pitchFamily="34" charset="0"/>
              <a:cs typeface="Leelawadee" panose="020B0502040204020203" pitchFamily="34" charset="-34"/>
            </a:endParaRPr>
          </a:p>
          <a:p>
            <a:pPr>
              <a:spcAft>
                <a:spcPts val="0"/>
              </a:spcAft>
            </a:pPr>
            <a:r>
              <a:rPr lang="en-GB" sz="3200" b="1" dirty="0">
                <a:effectLst/>
                <a:latin typeface="Leelawadee" panose="020B0502040204020203" pitchFamily="34" charset="-34"/>
                <a:ea typeface="Calibri" panose="020F0502020204030204" pitchFamily="34" charset="0"/>
                <a:cs typeface="Leelawadee" panose="020B0502040204020203" pitchFamily="34" charset="-34"/>
              </a:rPr>
              <a:t>Propaganda</a:t>
            </a:r>
            <a:r>
              <a:rPr lang="en-GB" sz="3200" dirty="0">
                <a:effectLst/>
                <a:latin typeface="Leelawadee" panose="020B0502040204020203" pitchFamily="34" charset="-34"/>
                <a:ea typeface="Calibri" panose="020F0502020204030204" pitchFamily="34" charset="0"/>
                <a:cs typeface="Leelawadee" panose="020B0502040204020203" pitchFamily="34" charset="-34"/>
              </a:rPr>
              <a:t> – Propaganda is persuasive. What does the source aim to persuade the audience of/about? Is the source positive or negative propaganda? Why? Where is the evidence for this in the source? Discuss the link between perspective/bias/reliability and propaganda. </a:t>
            </a:r>
            <a:endParaRPr lang="en-AU" sz="3200" dirty="0">
              <a:effectLst/>
              <a:latin typeface="Leelawadee" panose="020B0502040204020203" pitchFamily="34" charset="-34"/>
              <a:ea typeface="Calibri" panose="020F0502020204030204" pitchFamily="34" charset="0"/>
              <a:cs typeface="Leelawadee" panose="020B0502040204020203" pitchFamily="34" charset="-34"/>
            </a:endParaRPr>
          </a:p>
          <a:p>
            <a:endParaRPr lang="en-AU" dirty="0"/>
          </a:p>
        </p:txBody>
      </p:sp>
      <p:pic>
        <p:nvPicPr>
          <p:cNvPr id="6" name="Picture 5" descr="A picture containing drawing&#10;&#10;Description automatically generated">
            <a:extLst>
              <a:ext uri="{FF2B5EF4-FFF2-40B4-BE49-F238E27FC236}">
                <a16:creationId xmlns:a16="http://schemas.microsoft.com/office/drawing/2014/main" id="{96B6A48E-6A8B-4B25-8755-9D3D253312C2}"/>
              </a:ext>
            </a:extLst>
          </p:cNvPr>
          <p:cNvPicPr>
            <a:picLocks noChangeAspect="1"/>
          </p:cNvPicPr>
          <p:nvPr/>
        </p:nvPicPr>
        <p:blipFill>
          <a:blip r:embed="rId2"/>
          <a:stretch>
            <a:fillRect/>
          </a:stretch>
        </p:blipFill>
        <p:spPr>
          <a:xfrm>
            <a:off x="9548602" y="511792"/>
            <a:ext cx="1691235" cy="63637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21857218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656DA-EF38-4E71-BC77-5B51D0DD3145}"/>
              </a:ext>
            </a:extLst>
          </p:cNvPr>
          <p:cNvSpPr>
            <a:spLocks noGrp="1"/>
          </p:cNvSpPr>
          <p:nvPr>
            <p:ph type="title"/>
          </p:nvPr>
        </p:nvSpPr>
        <p:spPr/>
        <p:txBody>
          <a:bodyPr/>
          <a:lstStyle/>
          <a:p>
            <a:r>
              <a:rPr lang="en-AU" dirty="0"/>
              <a:t>Class Discussions</a:t>
            </a:r>
          </a:p>
        </p:txBody>
      </p:sp>
      <p:sp>
        <p:nvSpPr>
          <p:cNvPr id="3" name="Content Placeholder 2">
            <a:extLst>
              <a:ext uri="{FF2B5EF4-FFF2-40B4-BE49-F238E27FC236}">
                <a16:creationId xmlns:a16="http://schemas.microsoft.com/office/drawing/2014/main" id="{C9E878A3-E410-460A-9849-3635EB06CFF6}"/>
              </a:ext>
            </a:extLst>
          </p:cNvPr>
          <p:cNvSpPr>
            <a:spLocks noGrp="1"/>
          </p:cNvSpPr>
          <p:nvPr>
            <p:ph sz="half" idx="1"/>
          </p:nvPr>
        </p:nvSpPr>
        <p:spPr>
          <a:ln>
            <a:solidFill>
              <a:srgbClr val="FF9900"/>
            </a:solidFill>
          </a:ln>
        </p:spPr>
        <p:txBody>
          <a:bodyPr>
            <a:normAutofit/>
          </a:bodyPr>
          <a:lstStyle/>
          <a:p>
            <a:pPr marL="0" indent="0">
              <a:spcAft>
                <a:spcPts val="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Begin with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message</a:t>
            </a:r>
            <a:r>
              <a:rPr lang="en-GB" sz="1800" dirty="0">
                <a:effectLst/>
                <a:latin typeface="Calibri" panose="020F0502020204030204" pitchFamily="34" charset="0"/>
                <a:ea typeface="Calibri" panose="020F0502020204030204" pitchFamily="34" charset="0"/>
                <a:cs typeface="Times New Roman" panose="02020603050405020304" pitchFamily="18" charset="0"/>
              </a:rPr>
              <a:t> and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context</a:t>
            </a:r>
            <a:r>
              <a:rPr lang="en-GB" sz="1800" dirty="0">
                <a:effectLst/>
                <a:latin typeface="Calibri" panose="020F0502020204030204" pitchFamily="34" charset="0"/>
                <a:ea typeface="Calibri" panose="020F0502020204030204" pitchFamily="34" charset="0"/>
                <a:cs typeface="Times New Roman" panose="02020603050405020304" pitchFamily="18" charset="0"/>
              </a:rPr>
              <a:t> ideas - Does the source support or condemn the Trump administration? Why? How? Students use specific examples from the source to support their argument.</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Reliability -</a:t>
            </a:r>
            <a:r>
              <a:rPr lang="en-GB" sz="1800" dirty="0">
                <a:effectLst/>
                <a:latin typeface="Calibri" panose="020F0502020204030204" pitchFamily="34" charset="0"/>
                <a:ea typeface="Calibri" panose="020F0502020204030204" pitchFamily="34" charset="0"/>
                <a:cs typeface="Times New Roman" panose="02020603050405020304" pitchFamily="18" charset="0"/>
              </a:rPr>
              <a:t> The source is pop culture, therefore, how reliable is it? What other sources/information might be available to support/contradict its message? Students need to use their contextual knowledge to support their ideas - discuss how contextual understanding is needed to support their ideas about reliability</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
        <p:nvSpPr>
          <p:cNvPr id="4" name="Content Placeholder 3">
            <a:extLst>
              <a:ext uri="{FF2B5EF4-FFF2-40B4-BE49-F238E27FC236}">
                <a16:creationId xmlns:a16="http://schemas.microsoft.com/office/drawing/2014/main" id="{CB62E540-71F2-4DB2-ABFB-1DC1629A804C}"/>
              </a:ext>
            </a:extLst>
          </p:cNvPr>
          <p:cNvSpPr>
            <a:spLocks noGrp="1"/>
          </p:cNvSpPr>
          <p:nvPr>
            <p:ph sz="half" idx="2"/>
          </p:nvPr>
        </p:nvSpPr>
        <p:spPr>
          <a:ln>
            <a:solidFill>
              <a:srgbClr val="FF9900"/>
            </a:solidFill>
          </a:ln>
        </p:spPr>
        <p:txBody>
          <a:bodyPr>
            <a:normAutofit/>
          </a:bodyPr>
          <a:lstStyle/>
          <a:p>
            <a:r>
              <a:rPr lang="en-GB" sz="2000" b="1" dirty="0">
                <a:effectLst/>
                <a:latin typeface="Calibri" panose="020F0502020204030204" pitchFamily="34" charset="0"/>
                <a:ea typeface="Calibri" panose="020F0502020204030204" pitchFamily="34" charset="0"/>
                <a:cs typeface="Times New Roman" panose="02020603050405020304" pitchFamily="18" charset="0"/>
              </a:rPr>
              <a:t>Perspective/bias </a:t>
            </a:r>
            <a:r>
              <a:rPr lang="en-GB" sz="2000" dirty="0">
                <a:effectLst/>
                <a:latin typeface="Calibri" panose="020F0502020204030204" pitchFamily="34" charset="0"/>
                <a:ea typeface="Calibri" panose="020F0502020204030204" pitchFamily="34" charset="0"/>
                <a:cs typeface="Times New Roman" panose="02020603050405020304" pitchFamily="18" charset="0"/>
              </a:rPr>
              <a:t>– what is the point of view of the artist?  Where is the evidence for this in the source? Discuss how perspective/bias overlap with reliability. How much is opinion and how much is trustworthy information?</a:t>
            </a:r>
            <a:endParaRPr lang="en-AU" sz="20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900" b="1" dirty="0">
                <a:effectLst/>
                <a:latin typeface="Calibri" panose="020F0502020204030204" pitchFamily="34" charset="0"/>
                <a:ea typeface="Calibri" panose="020F0502020204030204" pitchFamily="34" charset="0"/>
                <a:cs typeface="Times New Roman" panose="02020603050405020304" pitchFamily="18" charset="0"/>
              </a:rPr>
              <a:t>Propaganda</a:t>
            </a:r>
            <a:r>
              <a:rPr lang="en-GB" sz="1900" dirty="0">
                <a:effectLst/>
                <a:latin typeface="Calibri" panose="020F0502020204030204" pitchFamily="34" charset="0"/>
                <a:ea typeface="Calibri" panose="020F0502020204030204" pitchFamily="34" charset="0"/>
                <a:cs typeface="Times New Roman" panose="02020603050405020304" pitchFamily="18" charset="0"/>
              </a:rPr>
              <a:t> – Propaganda is persuasive. What does the source aim to persuade the audience of/about? Is the source positive or negative propaganda? Why? Where is the evidence for this in the source? Discuss the link between perspective/bias/reliability and propaganda. </a:t>
            </a:r>
            <a:endParaRPr lang="en-AU" sz="1900" dirty="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pic>
        <p:nvPicPr>
          <p:cNvPr id="5" name="Picture 4" descr="A picture containing drawing&#10;&#10;Description automatically generated">
            <a:extLst>
              <a:ext uri="{FF2B5EF4-FFF2-40B4-BE49-F238E27FC236}">
                <a16:creationId xmlns:a16="http://schemas.microsoft.com/office/drawing/2014/main" id="{B6A82E99-0992-43C0-B128-DBB4E23D0C06}"/>
              </a:ext>
            </a:extLst>
          </p:cNvPr>
          <p:cNvPicPr>
            <a:picLocks noChangeAspect="1"/>
          </p:cNvPicPr>
          <p:nvPr/>
        </p:nvPicPr>
        <p:blipFill>
          <a:blip r:embed="rId2"/>
          <a:stretch>
            <a:fillRect/>
          </a:stretch>
        </p:blipFill>
        <p:spPr>
          <a:xfrm>
            <a:off x="7904809" y="126429"/>
            <a:ext cx="3621740" cy="1362786"/>
          </a:xfrm>
          <a:prstGeom prst="rect">
            <a:avLst/>
          </a:prstGeom>
        </p:spPr>
      </p:pic>
    </p:spTree>
    <p:extLst>
      <p:ext uri="{BB962C8B-B14F-4D97-AF65-F5344CB8AC3E}">
        <p14:creationId xmlns:p14="http://schemas.microsoft.com/office/powerpoint/2010/main" val="13812206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E14ED-FB86-4838-800F-430CA4029ED0}"/>
              </a:ext>
            </a:extLst>
          </p:cNvPr>
          <p:cNvSpPr>
            <a:spLocks noGrp="1"/>
          </p:cNvSpPr>
          <p:nvPr>
            <p:ph type="title"/>
          </p:nvPr>
        </p:nvSpPr>
        <p:spPr>
          <a:xfrm>
            <a:off x="768743" y="470322"/>
            <a:ext cx="10771174" cy="1325563"/>
          </a:xfrm>
        </p:spPr>
        <p:txBody>
          <a:bodyPr>
            <a:normAutofit/>
          </a:bodyPr>
          <a:lstStyle/>
          <a:p>
            <a:r>
              <a:rPr lang="en-GB" sz="1600" b="1" dirty="0">
                <a:effectLst/>
                <a:latin typeface="Elephant" panose="02020904090505020303" pitchFamily="18" charset="0"/>
                <a:ea typeface="Calibri" panose="020F0502020204030204" pitchFamily="34" charset="0"/>
                <a:cs typeface="Times New Roman" panose="02020603050405020304" pitchFamily="18" charset="0"/>
              </a:rPr>
              <a:t>FOR ANCIENT HISTORY STUDENTS </a:t>
            </a:r>
            <a:r>
              <a:rPr lang="en-GB" sz="1600" dirty="0">
                <a:effectLst/>
                <a:latin typeface="Elephant" panose="02020904090505020303" pitchFamily="18" charset="0"/>
                <a:ea typeface="Calibri" panose="020F0502020204030204" pitchFamily="34" charset="0"/>
                <a:cs typeface="Times New Roman" panose="02020603050405020304" pitchFamily="18" charset="0"/>
              </a:rPr>
              <a:t>– hieroglyphs represent important source information. However, we know that the pharaohs used hieroglyphs for many purposes; informing, advertising, persuasion, intimidation. Compare and contrast the message of the source below (Tuthmosis III) and the image at the top. How connected are the messages from both sources? </a:t>
            </a:r>
            <a:br>
              <a:rPr lang="en-AU" sz="1600" dirty="0">
                <a:effectLst/>
                <a:latin typeface="Elephant" panose="02020904090505020303" pitchFamily="18" charset="0"/>
                <a:ea typeface="Calibri" panose="020F0502020204030204" pitchFamily="34" charset="0"/>
                <a:cs typeface="Times New Roman" panose="02020603050405020304" pitchFamily="18" charset="0"/>
              </a:rPr>
            </a:br>
            <a:endParaRPr lang="en-AU" sz="1600" dirty="0">
              <a:latin typeface="Elephant" panose="02020904090505020303" pitchFamily="18" charset="0"/>
            </a:endParaRPr>
          </a:p>
        </p:txBody>
      </p:sp>
      <p:sp>
        <p:nvSpPr>
          <p:cNvPr id="4" name="Content Placeholder 3">
            <a:extLst>
              <a:ext uri="{FF2B5EF4-FFF2-40B4-BE49-F238E27FC236}">
                <a16:creationId xmlns:a16="http://schemas.microsoft.com/office/drawing/2014/main" id="{55A885E3-2C0D-440D-B342-D646CC0A6425}"/>
              </a:ext>
            </a:extLst>
          </p:cNvPr>
          <p:cNvSpPr>
            <a:spLocks noGrp="1"/>
          </p:cNvSpPr>
          <p:nvPr>
            <p:ph sz="half" idx="2"/>
          </p:nvPr>
        </p:nvSpPr>
        <p:spPr>
          <a:xfrm>
            <a:off x="5373112" y="1929384"/>
            <a:ext cx="5980688" cy="4251960"/>
          </a:xfrm>
        </p:spPr>
        <p:txBody>
          <a:bodyPr>
            <a:normAutofit/>
          </a:bodyPr>
          <a:lstStyle/>
          <a:p>
            <a:pPr marL="0" indent="0">
              <a:buNone/>
            </a:pPr>
            <a:r>
              <a:rPr lang="en-AU" sz="1800" b="1" dirty="0">
                <a:effectLst/>
                <a:latin typeface="Arial" panose="020B0604020202020204" pitchFamily="34" charset="0"/>
                <a:ea typeface="Calibri" panose="020F0502020204030204" pitchFamily="34" charset="0"/>
                <a:cs typeface="Times New Roman" panose="02020603050405020304" pitchFamily="18" charset="0"/>
              </a:rPr>
              <a:t>LEFT:</a:t>
            </a:r>
            <a:r>
              <a:rPr lang="en-AU" sz="1800" dirty="0">
                <a:effectLst/>
                <a:latin typeface="Arial" panose="020B0604020202020204" pitchFamily="34" charset="0"/>
                <a:ea typeface="Calibri" panose="020F0502020204030204" pitchFamily="34" charset="0"/>
                <a:cs typeface="Times New Roman" panose="02020603050405020304" pitchFamily="18" charset="0"/>
              </a:rPr>
              <a:t> Tuthmosis III smiting his enemies, this is part of his record of his extension of the Egyptian Empire, conquering the Levant area, including the battle of Megiddo.</a:t>
            </a:r>
            <a:r>
              <a:rPr lang="en-AU"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AU"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 seventh pylon at the Temple of Karnak shows Tuthmosis III wearing the red crown and smiting his enemies with a club. There is also a list of 119 Palestinian towns that were conquered during his first campaigns and a further 240 named cities between Lebanon and the Euphrates which he took in Year 33 of his reign in his eighth campaign. Two badly damaged colossi sit in front of the pylon, these statues were carved in hard red Aswan granite and the remaining parts are still well defined. </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AU" dirty="0"/>
          </a:p>
        </p:txBody>
      </p:sp>
      <p:pic>
        <p:nvPicPr>
          <p:cNvPr id="5" name="Content Placeholder 4" descr="A picture containing outdoor, stone, photo, person&#10;&#10;Description automatically generated">
            <a:extLst>
              <a:ext uri="{FF2B5EF4-FFF2-40B4-BE49-F238E27FC236}">
                <a16:creationId xmlns:a16="http://schemas.microsoft.com/office/drawing/2014/main" id="{030CA9EE-F960-41FF-A3CD-D51107957872}"/>
              </a:ext>
            </a:extLst>
          </p:cNvPr>
          <p:cNvPicPr>
            <a:picLocks noGrp="1"/>
          </p:cNvPicPr>
          <p:nvPr>
            <p:ph sz="half" idx="1"/>
          </p:nvPr>
        </p:nvPicPr>
        <p:blipFill>
          <a:blip r:embed="rId2">
            <a:extLst>
              <a:ext uri="{28A0092B-C50C-407E-A947-70E740481C1C}">
                <a14:useLocalDpi xmlns:a14="http://schemas.microsoft.com/office/drawing/2010/main" val="0"/>
              </a:ext>
            </a:extLst>
          </a:blip>
          <a:stretch>
            <a:fillRect/>
          </a:stretch>
        </p:blipFill>
        <p:spPr>
          <a:xfrm>
            <a:off x="768743" y="1928813"/>
            <a:ext cx="4118846" cy="4252912"/>
          </a:xfrm>
          <a:prstGeom prst="rect">
            <a:avLst/>
          </a:prstGeom>
        </p:spPr>
      </p:pic>
      <p:pic>
        <p:nvPicPr>
          <p:cNvPr id="3" name="Picture 2" descr="A picture containing drawing&#10;&#10;Description automatically generated">
            <a:extLst>
              <a:ext uri="{FF2B5EF4-FFF2-40B4-BE49-F238E27FC236}">
                <a16:creationId xmlns:a16="http://schemas.microsoft.com/office/drawing/2014/main" id="{5000EC64-8763-45EF-9674-74F6B0FEA488}"/>
              </a:ext>
            </a:extLst>
          </p:cNvPr>
          <p:cNvPicPr>
            <a:picLocks noChangeAspect="1"/>
          </p:cNvPicPr>
          <p:nvPr/>
        </p:nvPicPr>
        <p:blipFill>
          <a:blip r:embed="rId3"/>
          <a:stretch>
            <a:fillRect/>
          </a:stretch>
        </p:blipFill>
        <p:spPr>
          <a:xfrm>
            <a:off x="10228332" y="5863536"/>
            <a:ext cx="1691235" cy="63637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33939607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0AA1A-E4CC-44BD-9AEE-3AA6EA4CFF47}"/>
              </a:ext>
            </a:extLst>
          </p:cNvPr>
          <p:cNvSpPr>
            <a:spLocks noGrp="1"/>
          </p:cNvSpPr>
          <p:nvPr>
            <p:ph type="title"/>
          </p:nvPr>
        </p:nvSpPr>
        <p:spPr/>
        <p:txBody>
          <a:bodyPr>
            <a:normAutofit/>
          </a:bodyPr>
          <a:lstStyle/>
          <a:p>
            <a:pPr algn="ctr"/>
            <a:r>
              <a:rPr lang="en-AU" sz="4000" dirty="0"/>
              <a:t>Activity Five: Gladiator battle/ medieval jousting</a:t>
            </a:r>
          </a:p>
        </p:txBody>
      </p:sp>
      <p:sp>
        <p:nvSpPr>
          <p:cNvPr id="3" name="Content Placeholder 2">
            <a:extLst>
              <a:ext uri="{FF2B5EF4-FFF2-40B4-BE49-F238E27FC236}">
                <a16:creationId xmlns:a16="http://schemas.microsoft.com/office/drawing/2014/main" id="{D9C1D513-B88C-4506-ABAB-6368F4648223}"/>
              </a:ext>
            </a:extLst>
          </p:cNvPr>
          <p:cNvSpPr>
            <a:spLocks noGrp="1"/>
          </p:cNvSpPr>
          <p:nvPr>
            <p:ph idx="1"/>
          </p:nvPr>
        </p:nvSpPr>
        <p:spPr>
          <a:xfrm>
            <a:off x="838200" y="1929384"/>
            <a:ext cx="10515600" cy="4487600"/>
          </a:xfrm>
          <a:solidFill>
            <a:schemeClr val="accent6">
              <a:lumMod val="40000"/>
              <a:lumOff val="60000"/>
            </a:schemeClr>
          </a:solidFill>
          <a:ln>
            <a:solidFill>
              <a:schemeClr val="accent6"/>
            </a:solidFill>
          </a:ln>
        </p:spPr>
        <p:txBody>
          <a:bodyPr>
            <a:normAutofit fontScale="47500" lnSpcReduction="20000"/>
          </a:bodyPr>
          <a:lstStyle/>
          <a:p>
            <a:pPr marL="0" lvl="0" indent="0" algn="ctr">
              <a:spcAft>
                <a:spcPts val="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Suitable for Yr. 4-12 (big kids love this activity) </a:t>
            </a:r>
            <a:endParaRPr lang="en-AU"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spcAft>
                <a:spcPts val="0"/>
              </a:spcAft>
              <a:buNone/>
            </a:pPr>
            <a:r>
              <a:rPr lang="en-GB" sz="2300" dirty="0">
                <a:effectLst/>
                <a:latin typeface="Kristen ITC" panose="03050502040202030202" pitchFamily="66" charset="0"/>
                <a:ea typeface="Calibri" panose="020F0502020204030204" pitchFamily="34" charset="0"/>
                <a:cs typeface="Times New Roman" panose="02020603050405020304" pitchFamily="18" charset="0"/>
              </a:rPr>
              <a:t>Material needed: paper or newspaper (watch the You Tube video for instructions (link attached) – how to make a news/paper sword. </a:t>
            </a:r>
            <a:r>
              <a:rPr lang="en-GB" sz="2300" u="sng" dirty="0">
                <a:solidFill>
                  <a:srgbClr val="0563C1"/>
                </a:solidFill>
                <a:effectLst/>
                <a:latin typeface="Kristen ITC" panose="03050502040202030202" pitchFamily="66" charset="0"/>
                <a:ea typeface="Calibri" panose="020F0502020204030204" pitchFamily="34" charset="0"/>
                <a:cs typeface="Times New Roman" panose="02020603050405020304" pitchFamily="18" charset="0"/>
                <a:hlinkClick r:id="rId2"/>
              </a:rPr>
              <a:t>How to make a strong paper sword, fast.</a:t>
            </a:r>
            <a:r>
              <a:rPr lang="en-GB" sz="2300" dirty="0">
                <a:effectLst/>
                <a:latin typeface="Kristen ITC" panose="03050502040202030202" pitchFamily="66" charset="0"/>
                <a:ea typeface="Calibri" panose="020F0502020204030204" pitchFamily="34" charset="0"/>
                <a:cs typeface="Times New Roman" panose="02020603050405020304" pitchFamily="18" charset="0"/>
              </a:rPr>
              <a:t>) </a:t>
            </a:r>
            <a:endParaRPr lang="en-AU" sz="2300" dirty="0">
              <a:effectLst/>
              <a:latin typeface="Kristen ITC" panose="03050502040202030202" pitchFamily="66" charset="0"/>
              <a:ea typeface="Calibri" panose="020F0502020204030204" pitchFamily="34" charset="0"/>
              <a:cs typeface="Times New Roman" panose="02020603050405020304" pitchFamily="18" charset="0"/>
            </a:endParaRPr>
          </a:p>
          <a:p>
            <a:pPr marL="0" indent="0">
              <a:spcAft>
                <a:spcPts val="0"/>
              </a:spcAft>
              <a:buNone/>
            </a:pPr>
            <a:r>
              <a:rPr lang="en-GB" sz="2300" dirty="0">
                <a:effectLst/>
                <a:latin typeface="Kristen ITC" panose="03050502040202030202" pitchFamily="66" charset="0"/>
                <a:ea typeface="Calibri" panose="020F0502020204030204" pitchFamily="34" charset="0"/>
                <a:cs typeface="Times New Roman" panose="02020603050405020304" pitchFamily="18" charset="0"/>
              </a:rPr>
              <a:t>(ALTERNATIVE – use pool noodles and Hobby horses and make the activity into a “Medieval Jousting Tournament”. This could also become a “Mounted Gladiator Battle” - if you’re really enthusiastic and have the time, you could get students to make cardboard chariots they can wear into battle).</a:t>
            </a:r>
            <a:endParaRPr lang="en-AU" sz="2300" dirty="0">
              <a:effectLst/>
              <a:latin typeface="Kristen ITC" panose="03050502040202030202" pitchFamily="66" charset="0"/>
              <a:ea typeface="Calibri" panose="020F0502020204030204" pitchFamily="34" charset="0"/>
              <a:cs typeface="Times New Roman" panose="02020603050405020304" pitchFamily="18" charset="0"/>
            </a:endParaRPr>
          </a:p>
          <a:p>
            <a:pPr marL="0" lvl="0" indent="0">
              <a:spcAft>
                <a:spcPts val="0"/>
              </a:spcAft>
              <a:buNone/>
            </a:pPr>
            <a:r>
              <a:rPr lang="en-GB" sz="2300" dirty="0">
                <a:effectLst/>
                <a:latin typeface="Kristen ITC" panose="03050502040202030202" pitchFamily="66" charset="0"/>
                <a:ea typeface="Calibri" panose="020F0502020204030204" pitchFamily="34" charset="0"/>
                <a:cs typeface="Times New Roman" panose="02020603050405020304" pitchFamily="18" charset="0"/>
              </a:rPr>
              <a:t>Protective head gear (optional). </a:t>
            </a:r>
            <a:endParaRPr lang="en-AU" sz="2300" dirty="0">
              <a:effectLst/>
              <a:latin typeface="Kristen ITC" panose="03050502040202030202" pitchFamily="66" charset="0"/>
              <a:ea typeface="Calibri" panose="020F0502020204030204" pitchFamily="34" charset="0"/>
              <a:cs typeface="Times New Roman" panose="02020603050405020304" pitchFamily="18" charset="0"/>
            </a:endParaRPr>
          </a:p>
          <a:p>
            <a:pPr marL="0" indent="0">
              <a:spcAft>
                <a:spcPts val="0"/>
              </a:spcAft>
              <a:buNone/>
            </a:pPr>
            <a:r>
              <a:rPr lang="en-GB" sz="2300" dirty="0">
                <a:effectLst/>
                <a:latin typeface="Kristen ITC" panose="03050502040202030202" pitchFamily="66" charset="0"/>
                <a:ea typeface="Calibri" panose="020F0502020204030204" pitchFamily="34" charset="0"/>
                <a:cs typeface="Times New Roman" panose="02020603050405020304" pitchFamily="18" charset="0"/>
              </a:rPr>
              <a:t>Time: 20-30 mins to make the swords. 15-30 minutes to conduct the Gladiator Fights, depending on how many rounds you want to have, and how well the swords survive.   </a:t>
            </a:r>
            <a:endParaRPr lang="en-AU" sz="2300" dirty="0">
              <a:effectLst/>
              <a:latin typeface="Kristen ITC" panose="03050502040202030202" pitchFamily="66" charset="0"/>
              <a:ea typeface="Calibri" panose="020F0502020204030204" pitchFamily="34" charset="0"/>
              <a:cs typeface="Times New Roman" panose="02020603050405020304" pitchFamily="18" charset="0"/>
            </a:endParaRPr>
          </a:p>
          <a:p>
            <a:pPr marL="0" indent="0">
              <a:spcAft>
                <a:spcPts val="0"/>
              </a:spcAft>
              <a:buNone/>
            </a:pPr>
            <a:r>
              <a:rPr lang="en-GB" sz="2300" dirty="0">
                <a:effectLst/>
                <a:latin typeface="Kristen ITC" panose="03050502040202030202" pitchFamily="66" charset="0"/>
                <a:ea typeface="Calibri" panose="020F0502020204030204" pitchFamily="34" charset="0"/>
                <a:cs typeface="Times New Roman" panose="02020603050405020304" pitchFamily="18" charset="0"/>
              </a:rPr>
              <a:t>Activity: </a:t>
            </a:r>
            <a:endParaRPr lang="en-AU" sz="2300" dirty="0">
              <a:effectLst/>
              <a:latin typeface="Kristen ITC" panose="03050502040202030202" pitchFamily="66" charset="0"/>
              <a:ea typeface="Calibri" panose="020F0502020204030204" pitchFamily="34" charset="0"/>
              <a:cs typeface="Times New Roman" panose="02020603050405020304" pitchFamily="18" charset="0"/>
            </a:endParaRPr>
          </a:p>
          <a:p>
            <a:pPr marL="342900" lvl="0" indent="-342900">
              <a:spcAft>
                <a:spcPts val="0"/>
              </a:spcAft>
              <a:buFont typeface="+mj-lt"/>
              <a:buAutoNum type="arabicPeriod"/>
            </a:pPr>
            <a:r>
              <a:rPr lang="en-GB" sz="2300" dirty="0">
                <a:effectLst/>
                <a:latin typeface="Kristen ITC" panose="03050502040202030202" pitchFamily="66" charset="0"/>
                <a:ea typeface="Calibri" panose="020F0502020204030204" pitchFamily="34" charset="0"/>
                <a:cs typeface="Times New Roman" panose="02020603050405020304" pitchFamily="18" charset="0"/>
              </a:rPr>
              <a:t>Play the You Tube video for the contestants </a:t>
            </a:r>
            <a:r>
              <a:rPr lang="en-GB" sz="2300" u="sng" dirty="0">
                <a:solidFill>
                  <a:srgbClr val="0563C1"/>
                </a:solidFill>
                <a:effectLst/>
                <a:latin typeface="Kristen ITC" panose="03050502040202030202" pitchFamily="66" charset="0"/>
                <a:ea typeface="Calibri" panose="020F0502020204030204" pitchFamily="34" charset="0"/>
                <a:cs typeface="Times New Roman" panose="02020603050405020304" pitchFamily="18" charset="0"/>
                <a:hlinkClick r:id="rId2"/>
              </a:rPr>
              <a:t>How to make a strong paper sword, fast.</a:t>
            </a:r>
            <a:r>
              <a:rPr lang="en-GB" sz="2300" dirty="0">
                <a:effectLst/>
                <a:latin typeface="Kristen ITC" panose="03050502040202030202" pitchFamily="66" charset="0"/>
                <a:ea typeface="Calibri" panose="020F0502020204030204" pitchFamily="34" charset="0"/>
                <a:cs typeface="Times New Roman" panose="02020603050405020304" pitchFamily="18" charset="0"/>
              </a:rPr>
              <a:t> </a:t>
            </a:r>
            <a:endParaRPr lang="en-AU" sz="2300" dirty="0">
              <a:effectLst/>
              <a:latin typeface="Kristen ITC" panose="03050502040202030202" pitchFamily="66" charset="0"/>
              <a:ea typeface="Calibri" panose="020F0502020204030204" pitchFamily="34" charset="0"/>
              <a:cs typeface="Times New Roman" panose="02020603050405020304" pitchFamily="18" charset="0"/>
            </a:endParaRPr>
          </a:p>
          <a:p>
            <a:pPr marL="342900" lvl="0" indent="-342900">
              <a:spcAft>
                <a:spcPts val="0"/>
              </a:spcAft>
              <a:buFont typeface="+mj-lt"/>
              <a:buAutoNum type="arabicPeriod"/>
            </a:pPr>
            <a:r>
              <a:rPr lang="en-GB" sz="2300" dirty="0">
                <a:effectLst/>
                <a:latin typeface="Kristen ITC" panose="03050502040202030202" pitchFamily="66" charset="0"/>
                <a:ea typeface="Calibri" panose="020F0502020204030204" pitchFamily="34" charset="0"/>
                <a:cs typeface="Times New Roman" panose="02020603050405020304" pitchFamily="18" charset="0"/>
              </a:rPr>
              <a:t>Contestants make their swords.</a:t>
            </a:r>
            <a:endParaRPr lang="en-AU" sz="2300" dirty="0">
              <a:effectLst/>
              <a:latin typeface="Kristen ITC" panose="03050502040202030202" pitchFamily="66" charset="0"/>
              <a:ea typeface="Calibri" panose="020F0502020204030204" pitchFamily="34" charset="0"/>
              <a:cs typeface="Times New Roman" panose="02020603050405020304" pitchFamily="18" charset="0"/>
            </a:endParaRPr>
          </a:p>
          <a:p>
            <a:pPr marL="342900" lvl="0" indent="-342900">
              <a:spcAft>
                <a:spcPts val="0"/>
              </a:spcAft>
              <a:buFont typeface="+mj-lt"/>
              <a:buAutoNum type="arabicPeriod"/>
            </a:pPr>
            <a:r>
              <a:rPr lang="en-GB" sz="2300" dirty="0">
                <a:effectLst/>
                <a:latin typeface="Kristen ITC" panose="03050502040202030202" pitchFamily="66" charset="0"/>
                <a:ea typeface="Calibri" panose="020F0502020204030204" pitchFamily="34" charset="0"/>
                <a:cs typeface="Times New Roman" panose="02020603050405020304" pitchFamily="18" charset="0"/>
              </a:rPr>
              <a:t>Contestants assemble in one on one ‘battles’. Two judges are best – they should be independent to the contestants and count the hits LANDED on each side. RULES: no hits to the head (probably a good idea even if you can provide protective head gear). First to land 10 hits (below the head) wins. Hits to the head mean disqualification. This could be timed – the fastest to 10 hits wins, OR it could be that those whose swords have survived round one keep going in more rounds against each other until only one sword is left in ‘good’ condition (they tend to unravel pretty quickly). </a:t>
            </a:r>
            <a:endParaRPr lang="en-AU" sz="2300" dirty="0">
              <a:effectLst/>
              <a:latin typeface="Kristen ITC" panose="03050502040202030202" pitchFamily="66" charset="0"/>
              <a:ea typeface="Calibri" panose="020F0502020204030204" pitchFamily="34" charset="0"/>
              <a:cs typeface="Times New Roman" panose="02020603050405020304" pitchFamily="18" charset="0"/>
            </a:endParaRPr>
          </a:p>
          <a:p>
            <a:pPr marL="0" indent="0">
              <a:spcAft>
                <a:spcPts val="0"/>
              </a:spcAft>
              <a:buNone/>
            </a:pPr>
            <a:r>
              <a:rPr lang="en-GB" sz="2300" dirty="0">
                <a:effectLst/>
                <a:latin typeface="Kristen ITC" panose="03050502040202030202" pitchFamily="66" charset="0"/>
                <a:ea typeface="Calibri" panose="020F0502020204030204" pitchFamily="34" charset="0"/>
                <a:cs typeface="Times New Roman" panose="02020603050405020304" pitchFamily="18" charset="0"/>
              </a:rPr>
              <a:t> </a:t>
            </a:r>
            <a:endParaRPr lang="en-AU" sz="2300" dirty="0">
              <a:effectLst/>
              <a:latin typeface="Kristen ITC" panose="03050502040202030202" pitchFamily="66" charset="0"/>
              <a:ea typeface="Calibri" panose="020F0502020204030204" pitchFamily="34" charset="0"/>
              <a:cs typeface="Times New Roman" panose="02020603050405020304" pitchFamily="18" charset="0"/>
            </a:endParaRPr>
          </a:p>
          <a:p>
            <a:pPr marL="0" indent="0">
              <a:spcAft>
                <a:spcPts val="0"/>
              </a:spcAft>
              <a:buNone/>
            </a:pPr>
            <a:r>
              <a:rPr lang="en-GB" sz="2300" dirty="0">
                <a:effectLst/>
                <a:latin typeface="Kristen ITC" panose="03050502040202030202" pitchFamily="66" charset="0"/>
                <a:ea typeface="Calibri" panose="020F0502020204030204" pitchFamily="34" charset="0"/>
                <a:cs typeface="Times New Roman" panose="02020603050405020304" pitchFamily="18" charset="0"/>
              </a:rPr>
              <a:t>For a </a:t>
            </a:r>
            <a:r>
              <a:rPr lang="en-GB" sz="2300" b="1" dirty="0">
                <a:effectLst/>
                <a:latin typeface="Kristen ITC" panose="03050502040202030202" pitchFamily="66" charset="0"/>
                <a:ea typeface="Calibri" panose="020F0502020204030204" pitchFamily="34" charset="0"/>
                <a:cs typeface="Times New Roman" panose="02020603050405020304" pitchFamily="18" charset="0"/>
              </a:rPr>
              <a:t>Medieval Jousting Tournament/Mounted Gladiator Battle:</a:t>
            </a:r>
            <a:r>
              <a:rPr lang="en-GB" sz="2300" dirty="0">
                <a:effectLst/>
                <a:latin typeface="Kristen ITC" panose="03050502040202030202" pitchFamily="66" charset="0"/>
                <a:ea typeface="Calibri" panose="020F0502020204030204" pitchFamily="34" charset="0"/>
                <a:cs typeface="Times New Roman" panose="02020603050405020304" pitchFamily="18" charset="0"/>
              </a:rPr>
              <a:t> mark out a 5 metre circle in an open space. The rules about no hits to the head is the same. The contestants win by either forcing each other out of the circle, no body contact is allowed, OR by landing 10 hits (with the rules as above). </a:t>
            </a:r>
            <a:endParaRPr lang="en-AU" sz="2300" dirty="0">
              <a:effectLst/>
              <a:latin typeface="Kristen ITC" panose="03050502040202030202" pitchFamily="66" charset="0"/>
              <a:ea typeface="Calibri" panose="020F0502020204030204" pitchFamily="34" charset="0"/>
              <a:cs typeface="Times New Roman" panose="02020603050405020304" pitchFamily="18" charset="0"/>
            </a:endParaRPr>
          </a:p>
          <a:p>
            <a:pPr marL="0" indent="0">
              <a:buNone/>
            </a:pPr>
            <a:endParaRPr lang="en-AU" dirty="0"/>
          </a:p>
        </p:txBody>
      </p:sp>
    </p:spTree>
    <p:extLst>
      <p:ext uri="{BB962C8B-B14F-4D97-AF65-F5344CB8AC3E}">
        <p14:creationId xmlns:p14="http://schemas.microsoft.com/office/powerpoint/2010/main" val="18324610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58CEF-7666-4F47-ACB3-00D5975FBEC8}"/>
              </a:ext>
            </a:extLst>
          </p:cNvPr>
          <p:cNvSpPr>
            <a:spLocks noGrp="1"/>
          </p:cNvSpPr>
          <p:nvPr>
            <p:ph type="title"/>
          </p:nvPr>
        </p:nvSpPr>
        <p:spPr/>
        <p:txBody>
          <a:bodyPr>
            <a:normAutofit fontScale="90000"/>
          </a:bodyPr>
          <a:lstStyle/>
          <a:p>
            <a:pPr algn="ctr"/>
            <a:r>
              <a:rPr lang="en-AU" dirty="0"/>
              <a:t>Idea Six:</a:t>
            </a:r>
            <a:br>
              <a:rPr lang="en-AU" dirty="0"/>
            </a:br>
            <a:r>
              <a:rPr lang="en-AU" dirty="0"/>
              <a:t>Whole school quizzes</a:t>
            </a:r>
          </a:p>
        </p:txBody>
      </p:sp>
      <p:sp>
        <p:nvSpPr>
          <p:cNvPr id="4" name="Text Placeholder 3">
            <a:extLst>
              <a:ext uri="{FF2B5EF4-FFF2-40B4-BE49-F238E27FC236}">
                <a16:creationId xmlns:a16="http://schemas.microsoft.com/office/drawing/2014/main" id="{09283D71-0458-4967-9BD0-7D091A2D0492}"/>
              </a:ext>
            </a:extLst>
          </p:cNvPr>
          <p:cNvSpPr>
            <a:spLocks noGrp="1"/>
          </p:cNvSpPr>
          <p:nvPr>
            <p:ph type="body" sz="half" idx="2"/>
          </p:nvPr>
        </p:nvSpPr>
        <p:spPr/>
        <p:txBody>
          <a:bodyPr>
            <a:normAutofit fontScale="85000" lnSpcReduction="10000"/>
          </a:bodyPr>
          <a:lstStyle/>
          <a:p>
            <a:r>
              <a:rPr lang="en-AU" dirty="0"/>
              <a:t>Whether you have form/ homeroom classes or do these with selected groups, quizzes are always an easy way to build awareness and have some competitive fun!</a:t>
            </a:r>
          </a:p>
        </p:txBody>
      </p:sp>
      <p:pic>
        <p:nvPicPr>
          <p:cNvPr id="3" name="Picture 2" descr="A picture containing drawing&#10;&#10;Description automatically generated">
            <a:extLst>
              <a:ext uri="{FF2B5EF4-FFF2-40B4-BE49-F238E27FC236}">
                <a16:creationId xmlns:a16="http://schemas.microsoft.com/office/drawing/2014/main" id="{BB6ACD72-7981-491A-83F0-7832E8AC71F3}"/>
              </a:ext>
            </a:extLst>
          </p:cNvPr>
          <p:cNvPicPr>
            <a:picLocks noChangeAspect="1"/>
          </p:cNvPicPr>
          <p:nvPr/>
        </p:nvPicPr>
        <p:blipFill>
          <a:blip r:embed="rId2"/>
          <a:stretch>
            <a:fillRect/>
          </a:stretch>
        </p:blipFill>
        <p:spPr>
          <a:xfrm>
            <a:off x="1586039" y="5792583"/>
            <a:ext cx="1691235" cy="63637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7" name="TextBox 6">
            <a:extLst>
              <a:ext uri="{FF2B5EF4-FFF2-40B4-BE49-F238E27FC236}">
                <a16:creationId xmlns:a16="http://schemas.microsoft.com/office/drawing/2014/main" id="{7B0D6165-33E8-4478-8203-59EF9D5C21DA}"/>
              </a:ext>
            </a:extLst>
          </p:cNvPr>
          <p:cNvSpPr txBox="1"/>
          <p:nvPr/>
        </p:nvSpPr>
        <p:spPr>
          <a:xfrm>
            <a:off x="5904491" y="1126647"/>
            <a:ext cx="5926065" cy="4329070"/>
          </a:xfrm>
          <a:prstGeom prst="rect">
            <a:avLst/>
          </a:prstGeom>
          <a:solidFill>
            <a:schemeClr val="accent1">
              <a:lumMod val="20000"/>
              <a:lumOff val="80000"/>
            </a:schemeClr>
          </a:solidFill>
          <a:ln>
            <a:solidFill>
              <a:srgbClr val="FF9900"/>
            </a:solidFill>
          </a:ln>
        </p:spPr>
        <p:txBody>
          <a:bodyPr wrap="square">
            <a:spAutoFit/>
          </a:bodyPr>
          <a:lstStyle/>
          <a:p>
            <a:pPr algn="ctr">
              <a:lnSpc>
                <a:spcPct val="107000"/>
              </a:lnSpc>
              <a:spcAft>
                <a:spcPts val="800"/>
              </a:spcAft>
            </a:pPr>
            <a:r>
              <a:rPr lang="en-AU" sz="1800" b="1" dirty="0">
                <a:effectLst/>
                <a:latin typeface="Arial" panose="020B0604020202020204" pitchFamily="34" charset="0"/>
                <a:ea typeface="Calibri" panose="020F0502020204030204" pitchFamily="34" charset="0"/>
                <a:cs typeface="Times New Roman" panose="02020603050405020304" pitchFamily="18" charset="0"/>
              </a:rPr>
              <a:t>WA Premiers Quiz</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AU" sz="1800" dirty="0">
                <a:effectLst/>
                <a:latin typeface="Arial" panose="020B0604020202020204" pitchFamily="34" charset="0"/>
                <a:ea typeface="Calibri" panose="020F0502020204030204" pitchFamily="34" charset="0"/>
                <a:cs typeface="Times New Roman" panose="02020603050405020304" pitchFamily="18" charset="0"/>
              </a:rPr>
              <a:t>Who is the current Premier of WA?</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AU" sz="1800" dirty="0">
                <a:effectLst/>
                <a:latin typeface="Arial" panose="020B0604020202020204" pitchFamily="34" charset="0"/>
                <a:ea typeface="Calibri" panose="020F0502020204030204" pitchFamily="34" charset="0"/>
                <a:cs typeface="Times New Roman" panose="02020603050405020304" pitchFamily="18" charset="0"/>
              </a:rPr>
              <a:t>What political party does he belong to?</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AU" sz="1800" dirty="0">
                <a:effectLst/>
                <a:latin typeface="Arial" panose="020B0604020202020204" pitchFamily="34" charset="0"/>
                <a:ea typeface="Calibri" panose="020F0502020204030204" pitchFamily="34" charset="0"/>
                <a:cs typeface="Times New Roman" panose="02020603050405020304" pitchFamily="18" charset="0"/>
              </a:rPr>
              <a:t>Who was WA only female Premier?</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AU" sz="1800" dirty="0">
                <a:effectLst/>
                <a:latin typeface="Arial" panose="020B0604020202020204" pitchFamily="34" charset="0"/>
                <a:ea typeface="Calibri" panose="020F0502020204030204" pitchFamily="34" charset="0"/>
                <a:cs typeface="Times New Roman" panose="02020603050405020304" pitchFamily="18" charset="0"/>
              </a:rPr>
              <a:t>Who was WA longest serving Premier?</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AU" sz="1800" dirty="0">
                <a:effectLst/>
                <a:latin typeface="Arial" panose="020B0604020202020204" pitchFamily="34" charset="0"/>
                <a:ea typeface="Calibri" panose="020F0502020204030204" pitchFamily="34" charset="0"/>
                <a:cs typeface="Times New Roman" panose="02020603050405020304" pitchFamily="18" charset="0"/>
              </a:rPr>
              <a:t>How many Premiers since 1918 have current high schools named after them?</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AU" sz="1800" dirty="0">
                <a:effectLst/>
                <a:latin typeface="Arial" panose="020B0604020202020204" pitchFamily="34" charset="0"/>
                <a:ea typeface="Calibri" panose="020F0502020204030204" pitchFamily="34" charset="0"/>
                <a:cs typeface="Times New Roman" panose="02020603050405020304" pitchFamily="18" charset="0"/>
              </a:rPr>
              <a:t>What three political parties have Premiers belong too since 1918?</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AU" sz="1800" dirty="0">
                <a:effectLst/>
                <a:latin typeface="Arial" panose="020B0604020202020204" pitchFamily="34" charset="0"/>
                <a:ea typeface="Calibri" panose="020F0502020204030204" pitchFamily="34" charset="0"/>
                <a:cs typeface="Times New Roman" panose="02020603050405020304" pitchFamily="18" charset="0"/>
              </a:rPr>
              <a:t>How many Premiers served twice as Premiers (on different occasions)? </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AU" sz="1800" dirty="0">
                <a:effectLst/>
                <a:latin typeface="Arial" panose="020B0604020202020204" pitchFamily="34" charset="0"/>
                <a:ea typeface="Calibri" panose="020F0502020204030204" pitchFamily="34" charset="0"/>
                <a:cs typeface="Times New Roman" panose="02020603050405020304" pitchFamily="18" charset="0"/>
              </a:rPr>
              <a:t>Which two Premiers were related?</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AU" sz="1800" dirty="0">
                <a:effectLst/>
                <a:latin typeface="Arial" panose="020B0604020202020204" pitchFamily="34" charset="0"/>
                <a:ea typeface="Calibri" panose="020F0502020204030204" pitchFamily="34" charset="0"/>
                <a:cs typeface="Times New Roman" panose="02020603050405020304" pitchFamily="18" charset="0"/>
              </a:rPr>
              <a:t>How many Premiers have the title ‘Dr’?</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mj-lt"/>
              <a:buAutoNum type="arabicPeriod"/>
            </a:pPr>
            <a:r>
              <a:rPr lang="en-AU" sz="1800" dirty="0">
                <a:effectLst/>
                <a:latin typeface="Arial" panose="020B0604020202020204" pitchFamily="34" charset="0"/>
                <a:ea typeface="Calibri" panose="020F0502020204030204" pitchFamily="34" charset="0"/>
                <a:cs typeface="Times New Roman" panose="02020603050405020304" pitchFamily="18" charset="0"/>
              </a:rPr>
              <a:t>How many Premiers has WA had since 1918?</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156007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24937-5710-408B-8E4E-93D7753CDF91}"/>
              </a:ext>
            </a:extLst>
          </p:cNvPr>
          <p:cNvSpPr>
            <a:spLocks noGrp="1"/>
          </p:cNvSpPr>
          <p:nvPr>
            <p:ph type="title"/>
          </p:nvPr>
        </p:nvSpPr>
        <p:spPr/>
        <p:txBody>
          <a:bodyPr/>
          <a:lstStyle/>
          <a:p>
            <a:r>
              <a:rPr lang="en-AU" dirty="0"/>
              <a:t>Some sample quizzes.</a:t>
            </a:r>
          </a:p>
        </p:txBody>
      </p:sp>
      <p:sp>
        <p:nvSpPr>
          <p:cNvPr id="3" name="Content Placeholder 2">
            <a:extLst>
              <a:ext uri="{FF2B5EF4-FFF2-40B4-BE49-F238E27FC236}">
                <a16:creationId xmlns:a16="http://schemas.microsoft.com/office/drawing/2014/main" id="{FFBF856A-9405-4C6C-9808-A6ADC19451CA}"/>
              </a:ext>
            </a:extLst>
          </p:cNvPr>
          <p:cNvSpPr>
            <a:spLocks noGrp="1"/>
          </p:cNvSpPr>
          <p:nvPr>
            <p:ph sz="half" idx="1"/>
          </p:nvPr>
        </p:nvSpPr>
        <p:spPr>
          <a:ln>
            <a:solidFill>
              <a:srgbClr val="FF9900"/>
            </a:solidFill>
          </a:ln>
        </p:spPr>
        <p:txBody>
          <a:bodyPr>
            <a:normAutofit/>
          </a:bodyPr>
          <a:lstStyle/>
          <a:p>
            <a:pPr marL="342900" lvl="0" indent="-342900">
              <a:lnSpc>
                <a:spcPct val="107000"/>
              </a:lnSpc>
              <a:spcAft>
                <a:spcPts val="800"/>
              </a:spcAft>
              <a:buFont typeface="+mj-lt"/>
              <a:buAutoNum type="arabicPeriod"/>
            </a:pPr>
            <a:r>
              <a:rPr lang="en-AU" sz="1600" dirty="0">
                <a:solidFill>
                  <a:srgbClr val="333333"/>
                </a:solidFill>
                <a:effectLst/>
                <a:latin typeface="Leelawadee" panose="020B0502040204020203" pitchFamily="34" charset="-34"/>
                <a:ea typeface="Calibri" panose="020F0502020204030204" pitchFamily="34" charset="0"/>
                <a:cs typeface="Leelawadee" panose="020B0502040204020203" pitchFamily="34" charset="-34"/>
              </a:rPr>
              <a:t>Quiz based on historical </a:t>
            </a:r>
            <a:r>
              <a:rPr lang="en-AU" sz="1600" dirty="0">
                <a:solidFill>
                  <a:srgbClr val="333333"/>
                </a:solidFill>
                <a:latin typeface="Leelawadee" panose="020B0502040204020203" pitchFamily="34" charset="-34"/>
                <a:ea typeface="Calibri" panose="020F0502020204030204" pitchFamily="34" charset="0"/>
                <a:cs typeface="Leelawadee" panose="020B0502040204020203" pitchFamily="34" charset="-34"/>
              </a:rPr>
              <a:t>f</a:t>
            </a:r>
            <a:r>
              <a:rPr lang="en-AU" sz="1600" dirty="0">
                <a:solidFill>
                  <a:srgbClr val="333333"/>
                </a:solidFill>
                <a:effectLst/>
                <a:latin typeface="Leelawadee" panose="020B0502040204020203" pitchFamily="34" charset="-34"/>
                <a:ea typeface="Calibri" panose="020F0502020204030204" pitchFamily="34" charset="0"/>
                <a:cs typeface="Leelawadee" panose="020B0502040204020203" pitchFamily="34" charset="-34"/>
              </a:rPr>
              <a:t>iction/ TV shows based on historical events.</a:t>
            </a:r>
          </a:p>
          <a:p>
            <a:pPr marL="342900" lvl="0" indent="-342900">
              <a:lnSpc>
                <a:spcPct val="107000"/>
              </a:lnSpc>
              <a:spcAft>
                <a:spcPts val="800"/>
              </a:spcAft>
              <a:buFont typeface="+mj-lt"/>
              <a:buAutoNum type="arabicPeriod"/>
            </a:pPr>
            <a:r>
              <a:rPr lang="en-AU" sz="1600" dirty="0">
                <a:solidFill>
                  <a:srgbClr val="333333"/>
                </a:solidFill>
                <a:latin typeface="Leelawadee" panose="020B0502040204020203" pitchFamily="34" charset="-34"/>
                <a:ea typeface="Calibri" panose="020F0502020204030204" pitchFamily="34" charset="0"/>
                <a:cs typeface="Leelawadee" panose="020B0502040204020203" pitchFamily="34" charset="-34"/>
              </a:rPr>
              <a:t>Quiz on historical figures- identify the person/ caricature.</a:t>
            </a:r>
          </a:p>
          <a:p>
            <a:pPr marL="342900" lvl="0" indent="-342900">
              <a:lnSpc>
                <a:spcPct val="107000"/>
              </a:lnSpc>
              <a:spcAft>
                <a:spcPts val="800"/>
              </a:spcAft>
              <a:buFont typeface="+mj-lt"/>
              <a:buAutoNum type="arabicPeriod"/>
            </a:pPr>
            <a:r>
              <a:rPr lang="en-AU" sz="1600" dirty="0">
                <a:solidFill>
                  <a:srgbClr val="333333"/>
                </a:solidFill>
                <a:effectLst/>
                <a:latin typeface="Leelawadee" panose="020B0502040204020203" pitchFamily="34" charset="-34"/>
                <a:ea typeface="Calibri" panose="020F0502020204030204" pitchFamily="34" charset="0"/>
                <a:cs typeface="Leelawadee" panose="020B0502040204020203" pitchFamily="34" charset="-34"/>
              </a:rPr>
              <a:t>Quiz identifying historical landmarks eg Round House in Fremantle or Kings Park War memorial.</a:t>
            </a:r>
          </a:p>
          <a:p>
            <a:pPr marL="342900" lvl="0" indent="-342900">
              <a:lnSpc>
                <a:spcPct val="107000"/>
              </a:lnSpc>
              <a:spcAft>
                <a:spcPts val="800"/>
              </a:spcAft>
              <a:buFont typeface="+mj-lt"/>
              <a:buAutoNum type="arabicPeriod"/>
            </a:pPr>
            <a:r>
              <a:rPr lang="en-AU" sz="1600" dirty="0">
                <a:solidFill>
                  <a:srgbClr val="333333"/>
                </a:solidFill>
                <a:effectLst/>
                <a:latin typeface="Leelawadee" panose="020B0502040204020203" pitchFamily="34" charset="-34"/>
                <a:ea typeface="Calibri" panose="020F0502020204030204" pitchFamily="34" charset="0"/>
                <a:cs typeface="Leelawadee" panose="020B0502040204020203" pitchFamily="34" charset="-34"/>
              </a:rPr>
              <a:t>Quiz on songs that reference historical events.</a:t>
            </a:r>
          </a:p>
          <a:p>
            <a:pPr marL="342900" lvl="0" indent="-342900">
              <a:lnSpc>
                <a:spcPct val="107000"/>
              </a:lnSpc>
              <a:spcAft>
                <a:spcPts val="800"/>
              </a:spcAft>
              <a:buFont typeface="+mj-lt"/>
              <a:buAutoNum type="arabicPeriod"/>
            </a:pPr>
            <a:r>
              <a:rPr lang="en-AU" sz="1600" dirty="0">
                <a:solidFill>
                  <a:srgbClr val="333333"/>
                </a:solidFill>
                <a:latin typeface="Leelawadee" panose="020B0502040204020203" pitchFamily="34" charset="-34"/>
                <a:ea typeface="Calibri" panose="020F0502020204030204" pitchFamily="34" charset="0"/>
                <a:cs typeface="Leelawadee" panose="020B0502040204020203" pitchFamily="34" charset="-34"/>
              </a:rPr>
              <a:t>Super Kahoots- run a super Kahoots competition (like a mini quiz night type competition).</a:t>
            </a:r>
            <a:endParaRPr lang="en-AU" sz="1600" dirty="0">
              <a:solidFill>
                <a:srgbClr val="333333"/>
              </a:solidFill>
              <a:effectLst/>
              <a:latin typeface="Leelawadee" panose="020B0502040204020203" pitchFamily="34" charset="-34"/>
              <a:ea typeface="Calibri" panose="020F0502020204030204" pitchFamily="34" charset="0"/>
              <a:cs typeface="Leelawadee" panose="020B0502040204020203" pitchFamily="34" charset="-34"/>
            </a:endParaRPr>
          </a:p>
          <a:p>
            <a:pPr marL="0" lvl="0" indent="0">
              <a:lnSpc>
                <a:spcPct val="107000"/>
              </a:lnSpc>
              <a:spcAft>
                <a:spcPts val="800"/>
              </a:spcAft>
              <a:buNone/>
            </a:pPr>
            <a:r>
              <a:rPr lang="en-AU" sz="1200" dirty="0">
                <a:solidFill>
                  <a:srgbClr val="333333"/>
                </a:solidFill>
                <a:latin typeface="Leelawadee" panose="020B0502040204020203" pitchFamily="34" charset="-34"/>
                <a:ea typeface="Calibri" panose="020F0502020204030204" pitchFamily="34" charset="0"/>
                <a:cs typeface="Times New Roman" panose="02020603050405020304" pitchFamily="18" charset="0"/>
              </a:rPr>
              <a:t> </a:t>
            </a:r>
            <a:endParaRPr lang="en-AU" sz="1200" dirty="0">
              <a:solidFill>
                <a:srgbClr val="333333"/>
              </a:solidFill>
              <a:effectLst/>
              <a:latin typeface="Leelawadee" panose="020B0502040204020203" pitchFamily="34" charset="-34"/>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endParaRPr lang="en-AU" sz="1200" dirty="0"/>
          </a:p>
        </p:txBody>
      </p:sp>
      <p:sp>
        <p:nvSpPr>
          <p:cNvPr id="4" name="Content Placeholder 3">
            <a:extLst>
              <a:ext uri="{FF2B5EF4-FFF2-40B4-BE49-F238E27FC236}">
                <a16:creationId xmlns:a16="http://schemas.microsoft.com/office/drawing/2014/main" id="{DD33AB7A-6071-42B4-AA0A-A05364DE1F6E}"/>
              </a:ext>
            </a:extLst>
          </p:cNvPr>
          <p:cNvSpPr>
            <a:spLocks noGrp="1"/>
          </p:cNvSpPr>
          <p:nvPr>
            <p:ph sz="half" idx="2"/>
          </p:nvPr>
        </p:nvSpPr>
        <p:spPr>
          <a:ln>
            <a:solidFill>
              <a:srgbClr val="FF9900"/>
            </a:solidFill>
          </a:ln>
        </p:spPr>
        <p:txBody>
          <a:bodyPr>
            <a:normAutofit/>
          </a:bodyPr>
          <a:lstStyle/>
          <a:p>
            <a:pPr marL="0" lvl="0" indent="0">
              <a:lnSpc>
                <a:spcPct val="107000"/>
              </a:lnSpc>
              <a:spcAft>
                <a:spcPts val="0"/>
              </a:spcAft>
              <a:buNone/>
            </a:pPr>
            <a:r>
              <a:rPr lang="en-AU" sz="1400" dirty="0">
                <a:effectLst/>
                <a:latin typeface="Leelawadee" panose="020B0502040204020203" pitchFamily="34" charset="-34"/>
                <a:ea typeface="Calibri" panose="020F0502020204030204" pitchFamily="34" charset="0"/>
                <a:cs typeface="Leelawadee" panose="020B0502040204020203" pitchFamily="34" charset="-34"/>
              </a:rPr>
              <a:t>In 2018 HTAWA produced a website of resources aimed at sneaking WA into the curriculum. This can be found on our Website- resources- Centenary of Change.     </a:t>
            </a:r>
          </a:p>
          <a:p>
            <a:pPr marL="0" lvl="0" indent="0" algn="ctr">
              <a:lnSpc>
                <a:spcPct val="107000"/>
              </a:lnSpc>
              <a:spcAft>
                <a:spcPts val="0"/>
              </a:spcAft>
              <a:buNone/>
            </a:pPr>
            <a:r>
              <a:rPr lang="en-AU" sz="1400" dirty="0">
                <a:effectLst/>
                <a:latin typeface="Leelawadee" panose="020B0502040204020203" pitchFamily="34" charset="-34"/>
                <a:ea typeface="Calibri" panose="020F0502020204030204" pitchFamily="34" charset="0"/>
                <a:cs typeface="Leelawadee" panose="020B0502040204020203" pitchFamily="34" charset="-34"/>
              </a:rPr>
              <a:t>        </a:t>
            </a:r>
            <a:r>
              <a:rPr lang="en-AU" sz="1400" u="sng" dirty="0">
                <a:solidFill>
                  <a:srgbClr val="0000FF"/>
                </a:solidFill>
                <a:effectLst/>
                <a:latin typeface="Leelawadee" panose="020B0502040204020203" pitchFamily="34" charset="-34"/>
                <a:ea typeface="Calibri" panose="020F0502020204030204" pitchFamily="34" charset="0"/>
                <a:cs typeface="Leelawadee" panose="020B0502040204020203" pitchFamily="34" charset="-34"/>
                <a:hlinkClick r:id="rId2"/>
              </a:rPr>
              <a:t>http://htawa.net.au/WA-100-years/</a:t>
            </a:r>
            <a:endParaRPr lang="en-AU" sz="1400" u="sng" dirty="0">
              <a:solidFill>
                <a:srgbClr val="0000FF"/>
              </a:solidFill>
              <a:effectLst/>
              <a:latin typeface="Leelawadee" panose="020B0502040204020203" pitchFamily="34" charset="-34"/>
              <a:ea typeface="Calibri" panose="020F0502020204030204" pitchFamily="34" charset="0"/>
              <a:cs typeface="Leelawadee" panose="020B0502040204020203" pitchFamily="34" charset="-34"/>
            </a:endParaRPr>
          </a:p>
          <a:p>
            <a:pPr marL="0" lvl="0" indent="0" algn="ctr">
              <a:lnSpc>
                <a:spcPct val="107000"/>
              </a:lnSpc>
              <a:spcAft>
                <a:spcPts val="0"/>
              </a:spcAft>
              <a:buNone/>
            </a:pPr>
            <a:r>
              <a:rPr lang="en-AU" sz="1400" dirty="0">
                <a:effectLst/>
                <a:latin typeface="Leelawadee" panose="020B0502040204020203" pitchFamily="34" charset="-34"/>
                <a:ea typeface="Calibri" panose="020F0502020204030204" pitchFamily="34" charset="0"/>
                <a:cs typeface="Leelawadee" panose="020B0502040204020203" pitchFamily="34" charset="-34"/>
              </a:rPr>
              <a:t>This site has a section with WA based quizzes and activities that can be used in your classroom. </a:t>
            </a:r>
          </a:p>
          <a:p>
            <a:pPr marL="0" indent="0">
              <a:buNone/>
            </a:pPr>
            <a:endParaRPr lang="en-AU" dirty="0"/>
          </a:p>
        </p:txBody>
      </p:sp>
      <p:pic>
        <p:nvPicPr>
          <p:cNvPr id="6" name="Picture 5" descr="A picture containing drawing&#10;&#10;Description automatically generated">
            <a:extLst>
              <a:ext uri="{FF2B5EF4-FFF2-40B4-BE49-F238E27FC236}">
                <a16:creationId xmlns:a16="http://schemas.microsoft.com/office/drawing/2014/main" id="{270B52C9-7F17-492F-BC9B-C28F3233CB03}"/>
              </a:ext>
            </a:extLst>
          </p:cNvPr>
          <p:cNvPicPr>
            <a:picLocks noChangeAspect="1"/>
          </p:cNvPicPr>
          <p:nvPr/>
        </p:nvPicPr>
        <p:blipFill>
          <a:blip r:embed="rId3"/>
          <a:stretch>
            <a:fillRect/>
          </a:stretch>
        </p:blipFill>
        <p:spPr>
          <a:xfrm>
            <a:off x="9995838" y="558279"/>
            <a:ext cx="1210974" cy="74626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4286234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6">
            <a:extLst>
              <a:ext uri="{FF2B5EF4-FFF2-40B4-BE49-F238E27FC236}">
                <a16:creationId xmlns:a16="http://schemas.microsoft.com/office/drawing/2014/main" id="{DA381740-063A-41A4-836D-85D14980EE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useBgFill="1">
        <p:nvSpPr>
          <p:cNvPr id="19" name="Rectangle 18">
            <a:extLst>
              <a:ext uri="{FF2B5EF4-FFF2-40B4-BE49-F238E27FC236}">
                <a16:creationId xmlns:a16="http://schemas.microsoft.com/office/drawing/2014/main" id="{B768BC45-6978-4563-AFFC-4378E82C53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colored rectangle">
            <a:extLst>
              <a:ext uri="{FF2B5EF4-FFF2-40B4-BE49-F238E27FC236}">
                <a16:creationId xmlns:a16="http://schemas.microsoft.com/office/drawing/2014/main" id="{A80A8067-64B4-47DF-9C4D-88D9ADEC2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6">
            <a:extLst>
              <a:ext uri="{FF2B5EF4-FFF2-40B4-BE49-F238E27FC236}">
                <a16:creationId xmlns:a16="http://schemas.microsoft.com/office/drawing/2014/main" id="{DA542B6D-E775-4832-91DC-2D20F8578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bg1"/>
          </a:solidFill>
          <a:ln w="38100" cap="rnd">
            <a:solidFill>
              <a:schemeClr val="bg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icture containing drawing&#10;&#10;Description automatically generated">
            <a:extLst>
              <a:ext uri="{FF2B5EF4-FFF2-40B4-BE49-F238E27FC236}">
                <a16:creationId xmlns:a16="http://schemas.microsoft.com/office/drawing/2014/main" id="{72A87AD4-FDBD-AE46-887F-3DF9C5ACD42E}"/>
              </a:ext>
            </a:extLst>
          </p:cNvPr>
          <p:cNvPicPr>
            <a:picLocks noChangeAspect="1"/>
          </p:cNvPicPr>
          <p:nvPr/>
        </p:nvPicPr>
        <p:blipFill>
          <a:blip r:embed="rId2"/>
          <a:stretch>
            <a:fillRect/>
          </a:stretch>
        </p:blipFill>
        <p:spPr>
          <a:xfrm>
            <a:off x="6094476" y="4853033"/>
            <a:ext cx="5451179" cy="1553586"/>
          </a:xfrm>
          <a:prstGeom prst="rect">
            <a:avLst/>
          </a:prstGeom>
        </p:spPr>
      </p:pic>
      <p:pic>
        <p:nvPicPr>
          <p:cNvPr id="3" name="Picture 2">
            <a:extLst>
              <a:ext uri="{FF2B5EF4-FFF2-40B4-BE49-F238E27FC236}">
                <a16:creationId xmlns:a16="http://schemas.microsoft.com/office/drawing/2014/main" id="{146862B3-839B-3643-B5DA-B215D6A2530F}"/>
              </a:ext>
            </a:extLst>
          </p:cNvPr>
          <p:cNvPicPr>
            <a:picLocks noChangeAspect="1"/>
          </p:cNvPicPr>
          <p:nvPr/>
        </p:nvPicPr>
        <p:blipFill>
          <a:blip r:embed="rId3"/>
          <a:stretch>
            <a:fillRect/>
          </a:stretch>
        </p:blipFill>
        <p:spPr>
          <a:xfrm>
            <a:off x="285346" y="164490"/>
            <a:ext cx="11618259" cy="4407904"/>
          </a:xfrm>
          <a:prstGeom prst="rect">
            <a:avLst/>
          </a:prstGeom>
        </p:spPr>
      </p:pic>
    </p:spTree>
    <p:extLst>
      <p:ext uri="{BB962C8B-B14F-4D97-AF65-F5344CB8AC3E}">
        <p14:creationId xmlns:p14="http://schemas.microsoft.com/office/powerpoint/2010/main" val="30079170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15600-B373-4900-A854-2459D4B2B91A}"/>
              </a:ext>
            </a:extLst>
          </p:cNvPr>
          <p:cNvSpPr>
            <a:spLocks noGrp="1"/>
          </p:cNvSpPr>
          <p:nvPr>
            <p:ph type="title"/>
          </p:nvPr>
        </p:nvSpPr>
        <p:spPr/>
        <p:txBody>
          <a:bodyPr>
            <a:normAutofit fontScale="90000"/>
          </a:bodyPr>
          <a:lstStyle/>
          <a:p>
            <a:r>
              <a:rPr lang="en-AU" dirty="0"/>
              <a:t>Idea Seven: Time Travelling</a:t>
            </a:r>
          </a:p>
        </p:txBody>
      </p:sp>
      <p:sp>
        <p:nvSpPr>
          <p:cNvPr id="3" name="Content Placeholder 2">
            <a:extLst>
              <a:ext uri="{FF2B5EF4-FFF2-40B4-BE49-F238E27FC236}">
                <a16:creationId xmlns:a16="http://schemas.microsoft.com/office/drawing/2014/main" id="{E7FF1ADB-FF70-42C6-9D23-1DD808EEF8C1}"/>
              </a:ext>
            </a:extLst>
          </p:cNvPr>
          <p:cNvSpPr>
            <a:spLocks noGrp="1"/>
          </p:cNvSpPr>
          <p:nvPr>
            <p:ph idx="1"/>
          </p:nvPr>
        </p:nvSpPr>
        <p:spPr/>
        <p:txBody>
          <a:bodyPr>
            <a:normAutofit fontScale="92500" lnSpcReduction="20000"/>
          </a:bodyPr>
          <a:lstStyle/>
          <a:p>
            <a:pPr marL="0" indent="0">
              <a:buNone/>
            </a:pPr>
            <a:r>
              <a:rPr lang="en-AU" dirty="0"/>
              <a:t>Aimed at K-10</a:t>
            </a:r>
          </a:p>
          <a:p>
            <a:pPr marL="0" indent="0">
              <a:buNone/>
            </a:pPr>
            <a:r>
              <a:rPr lang="en-AU" dirty="0"/>
              <a:t>This activity can be as large or small as you wish depending on your enthusiasm and energy.</a:t>
            </a:r>
          </a:p>
          <a:p>
            <a:pPr marL="0" indent="0">
              <a:buNone/>
            </a:pPr>
            <a:r>
              <a:rPr lang="en-AU" dirty="0"/>
              <a:t>The aim is to get students to ‘time travel’ across different periods of history and experience snap shots of these periods. Depending on your group you can create little passports for them to collect stamps at each time period or get them to write post cards from each period about what they saw and experienced. If you wish to expand this into a bigger writing activity they could create a travel journal.</a:t>
            </a:r>
          </a:p>
          <a:p>
            <a:pPr marL="0" indent="0">
              <a:buNone/>
            </a:pPr>
            <a:r>
              <a:rPr lang="en-AU" dirty="0"/>
              <a:t>Templates for little passports or postcards are available online.</a:t>
            </a:r>
          </a:p>
        </p:txBody>
      </p:sp>
      <p:pic>
        <p:nvPicPr>
          <p:cNvPr id="5" name="Picture 4" descr="A picture containing drawing&#10;&#10;Description automatically generated">
            <a:extLst>
              <a:ext uri="{FF2B5EF4-FFF2-40B4-BE49-F238E27FC236}">
                <a16:creationId xmlns:a16="http://schemas.microsoft.com/office/drawing/2014/main" id="{0E0366C1-6D30-4866-B5DC-D6FE7DC457F7}"/>
              </a:ext>
            </a:extLst>
          </p:cNvPr>
          <p:cNvPicPr>
            <a:picLocks noChangeAspect="1"/>
          </p:cNvPicPr>
          <p:nvPr/>
        </p:nvPicPr>
        <p:blipFill>
          <a:blip r:embed="rId2"/>
          <a:stretch>
            <a:fillRect/>
          </a:stretch>
        </p:blipFill>
        <p:spPr>
          <a:xfrm>
            <a:off x="10834038" y="131559"/>
            <a:ext cx="1210974" cy="74626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4129468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39B14-A3BC-48EB-9F74-3CE017C55B8B}"/>
              </a:ext>
            </a:extLst>
          </p:cNvPr>
          <p:cNvSpPr>
            <a:spLocks noGrp="1"/>
          </p:cNvSpPr>
          <p:nvPr>
            <p:ph type="title"/>
          </p:nvPr>
        </p:nvSpPr>
        <p:spPr>
          <a:xfrm>
            <a:off x="838200" y="365125"/>
            <a:ext cx="10515600" cy="1325563"/>
          </a:xfrm>
        </p:spPr>
        <p:txBody>
          <a:bodyPr/>
          <a:lstStyle/>
          <a:p>
            <a:pPr algn="ctr"/>
            <a:r>
              <a:rPr lang="en-AU" dirty="0"/>
              <a:t>Time travelling</a:t>
            </a:r>
          </a:p>
        </p:txBody>
      </p:sp>
      <p:sp>
        <p:nvSpPr>
          <p:cNvPr id="3" name="Content Placeholder 2">
            <a:extLst>
              <a:ext uri="{FF2B5EF4-FFF2-40B4-BE49-F238E27FC236}">
                <a16:creationId xmlns:a16="http://schemas.microsoft.com/office/drawing/2014/main" id="{80FFAE53-A185-4F87-8B73-4EA8A564AF76}"/>
              </a:ext>
            </a:extLst>
          </p:cNvPr>
          <p:cNvSpPr>
            <a:spLocks noGrp="1"/>
          </p:cNvSpPr>
          <p:nvPr>
            <p:ph sz="half" idx="1"/>
          </p:nvPr>
        </p:nvSpPr>
        <p:spPr/>
        <p:txBody>
          <a:bodyPr>
            <a:normAutofit fontScale="55000" lnSpcReduction="20000"/>
          </a:bodyPr>
          <a:lstStyle/>
          <a:p>
            <a:r>
              <a:rPr lang="en-AU" sz="5100" b="1" dirty="0"/>
              <a:t>When they visit each time period they could create an artefact from that period or do an activity based on that period.</a:t>
            </a:r>
          </a:p>
          <a:p>
            <a:r>
              <a:rPr lang="en-AU" sz="5100" b="1" dirty="0"/>
              <a:t>For HASS Week you could set up a series of time periods for them to visit during break time (so short sharp activities).</a:t>
            </a:r>
          </a:p>
          <a:p>
            <a:r>
              <a:rPr lang="en-AU" sz="5100" b="1" dirty="0"/>
              <a:t>You could put clues to the period you are travelling to in the notices so students can guess where they are going- or facts about the period to be read out during notices.</a:t>
            </a:r>
          </a:p>
          <a:p>
            <a:endParaRPr lang="en-AU" dirty="0"/>
          </a:p>
        </p:txBody>
      </p:sp>
      <p:sp>
        <p:nvSpPr>
          <p:cNvPr id="4" name="Content Placeholder 3">
            <a:extLst>
              <a:ext uri="{FF2B5EF4-FFF2-40B4-BE49-F238E27FC236}">
                <a16:creationId xmlns:a16="http://schemas.microsoft.com/office/drawing/2014/main" id="{C3B054FC-6327-4258-BB6F-7658311BFB6E}"/>
              </a:ext>
            </a:extLst>
          </p:cNvPr>
          <p:cNvSpPr>
            <a:spLocks noGrp="1"/>
          </p:cNvSpPr>
          <p:nvPr>
            <p:ph sz="half" idx="2"/>
          </p:nvPr>
        </p:nvSpPr>
        <p:spPr/>
        <p:txBody>
          <a:bodyPr>
            <a:noAutofit/>
          </a:bodyPr>
          <a:lstStyle/>
          <a:p>
            <a:pPr marL="0" indent="0">
              <a:buNone/>
            </a:pPr>
            <a:r>
              <a:rPr lang="en-AU" sz="1600" b="1" dirty="0"/>
              <a:t>During class time</a:t>
            </a:r>
          </a:p>
          <a:p>
            <a:pPr marL="514350" indent="-514350">
              <a:buAutoNum type="arabicPeriod"/>
            </a:pPr>
            <a:r>
              <a:rPr lang="en-AU" sz="1600" b="1" dirty="0"/>
              <a:t>If you wish to combine a cohort of students (perhaps all your year 7s on a line- for this example we will use 4 classes.)</a:t>
            </a:r>
          </a:p>
          <a:p>
            <a:pPr marL="514350" indent="-514350">
              <a:buAutoNum type="arabicPeriod"/>
            </a:pPr>
            <a:r>
              <a:rPr lang="en-AU" sz="1600" b="1" dirty="0"/>
              <a:t>Run 4-6 activities (you will need 2 extra adults if running 6 activities so perhaps look for volunteers/ EAs/ Admin- the benefit of running more activities then classes is smaller groups.) </a:t>
            </a:r>
          </a:p>
          <a:p>
            <a:pPr marL="514350" indent="-514350">
              <a:buAutoNum type="arabicPeriod"/>
            </a:pPr>
            <a:r>
              <a:rPr lang="en-AU" sz="1600" b="1" dirty="0"/>
              <a:t>This would be a great opportunity to make your upper school History students feel special- get them to assist with the activities.</a:t>
            </a:r>
          </a:p>
          <a:p>
            <a:pPr marL="514350" indent="-514350">
              <a:buAutoNum type="arabicPeriod"/>
            </a:pPr>
            <a:r>
              <a:rPr lang="en-AU" sz="1600" b="1" dirty="0"/>
              <a:t>Run each activity for 25 mins (this allows for transition time), then students rotate to the next activity. If you are doing in a single period each student will visit 2 different periods. If you are using a double period they will do 4.</a:t>
            </a:r>
          </a:p>
          <a:p>
            <a:pPr marL="514350" indent="-514350">
              <a:buAutoNum type="arabicPeriod"/>
            </a:pPr>
            <a:r>
              <a:rPr lang="en-AU" sz="1600" b="1" dirty="0"/>
              <a:t>At each time period the enthusiastic teacher could dress up, or have music playing from that period. </a:t>
            </a:r>
          </a:p>
          <a:p>
            <a:pPr marL="514350" indent="-514350">
              <a:buAutoNum type="arabicPeriod"/>
            </a:pPr>
            <a:r>
              <a:rPr lang="en-AU" sz="1600" b="1" dirty="0"/>
              <a:t>Take lots of photos for promotion (plus send us some at HTAWA for our Bulletin!)</a:t>
            </a:r>
          </a:p>
        </p:txBody>
      </p:sp>
      <p:pic>
        <p:nvPicPr>
          <p:cNvPr id="6" name="Picture 5" descr="A picture containing drawing&#10;&#10;Description automatically generated">
            <a:extLst>
              <a:ext uri="{FF2B5EF4-FFF2-40B4-BE49-F238E27FC236}">
                <a16:creationId xmlns:a16="http://schemas.microsoft.com/office/drawing/2014/main" id="{4D9EC545-B3F8-4B0A-B6E9-A7DAB1355348}"/>
              </a:ext>
            </a:extLst>
          </p:cNvPr>
          <p:cNvPicPr>
            <a:picLocks noChangeAspect="1"/>
          </p:cNvPicPr>
          <p:nvPr/>
        </p:nvPicPr>
        <p:blipFill>
          <a:blip r:embed="rId2"/>
          <a:stretch>
            <a:fillRect/>
          </a:stretch>
        </p:blipFill>
        <p:spPr>
          <a:xfrm>
            <a:off x="2720508" y="5895425"/>
            <a:ext cx="1210974" cy="74626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21809125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DB5D7-46CA-48CD-8012-6EAF5B568BDA}"/>
              </a:ext>
            </a:extLst>
          </p:cNvPr>
          <p:cNvSpPr>
            <a:spLocks noGrp="1"/>
          </p:cNvSpPr>
          <p:nvPr>
            <p:ph type="title"/>
          </p:nvPr>
        </p:nvSpPr>
        <p:spPr>
          <a:xfrm>
            <a:off x="839788" y="457200"/>
            <a:ext cx="3932237" cy="1085850"/>
          </a:xfrm>
        </p:spPr>
        <p:txBody>
          <a:bodyPr>
            <a:normAutofit fontScale="90000"/>
          </a:bodyPr>
          <a:lstStyle/>
          <a:p>
            <a:r>
              <a:rPr lang="en-AU" sz="4000" dirty="0"/>
              <a:t>Ideas for time periods</a:t>
            </a:r>
          </a:p>
        </p:txBody>
      </p:sp>
      <p:sp>
        <p:nvSpPr>
          <p:cNvPr id="3" name="Content Placeholder 2">
            <a:extLst>
              <a:ext uri="{FF2B5EF4-FFF2-40B4-BE49-F238E27FC236}">
                <a16:creationId xmlns:a16="http://schemas.microsoft.com/office/drawing/2014/main" id="{BF9826F1-CC6E-4411-BCC3-F1EC80E12FEE}"/>
              </a:ext>
            </a:extLst>
          </p:cNvPr>
          <p:cNvSpPr>
            <a:spLocks noGrp="1"/>
          </p:cNvSpPr>
          <p:nvPr>
            <p:ph idx="1"/>
          </p:nvPr>
        </p:nvSpPr>
        <p:spPr/>
        <p:txBody>
          <a:bodyPr>
            <a:normAutofit lnSpcReduction="10000"/>
          </a:bodyPr>
          <a:lstStyle/>
          <a:p>
            <a:pPr marL="0" indent="0">
              <a:buNone/>
            </a:pPr>
            <a:r>
              <a:rPr lang="en-AU" sz="1500" b="1" dirty="0">
                <a:latin typeface="Leelawadee" panose="020B0502040204020203" pitchFamily="34" charset="-34"/>
                <a:cs typeface="Leelawadee" panose="020B0502040204020203" pitchFamily="34" charset="-34"/>
              </a:rPr>
              <a:t>China/Qin Dynasty</a:t>
            </a:r>
          </a:p>
          <a:p>
            <a:r>
              <a:rPr lang="en-AU" sz="1500" dirty="0">
                <a:latin typeface="Leelawadee" panose="020B0502040204020203" pitchFamily="34" charset="-34"/>
                <a:cs typeface="Leelawadee" panose="020B0502040204020203" pitchFamily="34" charset="-34"/>
              </a:rPr>
              <a:t>Using play dough (you can make this at home relatively cheap) get students to make their own terracotta warriors.</a:t>
            </a:r>
          </a:p>
          <a:p>
            <a:r>
              <a:rPr lang="en-AU" sz="1500" dirty="0">
                <a:latin typeface="Leelawadee" panose="020B0502040204020203" pitchFamily="34" charset="-34"/>
                <a:cs typeface="Leelawadee" panose="020B0502040204020203" pitchFamily="34" charset="-34"/>
              </a:rPr>
              <a:t>Modernise some Confucius quotes and create posters of these.</a:t>
            </a:r>
          </a:p>
          <a:p>
            <a:pPr marL="0" indent="0">
              <a:buNone/>
            </a:pPr>
            <a:r>
              <a:rPr lang="en-AU" sz="1500" b="1" dirty="0">
                <a:latin typeface="Leelawadee" panose="020B0502040204020203" pitchFamily="34" charset="-34"/>
                <a:cs typeface="Leelawadee" panose="020B0502040204020203" pitchFamily="34" charset="-34"/>
              </a:rPr>
              <a:t>Vikings</a:t>
            </a:r>
          </a:p>
          <a:p>
            <a:r>
              <a:rPr lang="en-AU" sz="1500" dirty="0">
                <a:latin typeface="Leelawadee" panose="020B0502040204020203" pitchFamily="34" charset="-34"/>
                <a:cs typeface="Leelawadee" panose="020B0502040204020203" pitchFamily="34" charset="-34"/>
              </a:rPr>
              <a:t>Students could make a helmet.</a:t>
            </a:r>
          </a:p>
          <a:p>
            <a:r>
              <a:rPr lang="en-AU" sz="1500" dirty="0">
                <a:latin typeface="Leelawadee" panose="020B0502040204020203" pitchFamily="34" charset="-34"/>
                <a:cs typeface="Leelawadee" panose="020B0502040204020203" pitchFamily="34" charset="-34"/>
              </a:rPr>
              <a:t>They could write messages in rune stones.</a:t>
            </a:r>
          </a:p>
          <a:p>
            <a:r>
              <a:rPr lang="en-AU" sz="1500" dirty="0">
                <a:latin typeface="Leelawadee" panose="020B0502040204020203" pitchFamily="34" charset="-34"/>
                <a:cs typeface="Leelawadee" panose="020B0502040204020203" pitchFamily="34" charset="-34"/>
              </a:rPr>
              <a:t>They could do an activity whereby the work out which English words/names have Viking influences.</a:t>
            </a:r>
          </a:p>
          <a:p>
            <a:pPr marL="0" indent="0">
              <a:buNone/>
            </a:pPr>
            <a:r>
              <a:rPr lang="en-AU" sz="1500" b="1" dirty="0">
                <a:latin typeface="Leelawadee" panose="020B0502040204020203" pitchFamily="34" charset="-34"/>
                <a:cs typeface="Leelawadee" panose="020B0502040204020203" pitchFamily="34" charset="-34"/>
              </a:rPr>
              <a:t>Rome/Pompeii</a:t>
            </a:r>
          </a:p>
          <a:p>
            <a:r>
              <a:rPr lang="en-AU" sz="1500" dirty="0">
                <a:latin typeface="Leelawadee" panose="020B0502040204020203" pitchFamily="34" charset="-34"/>
                <a:cs typeface="Leelawadee" panose="020B0502040204020203" pitchFamily="34" charset="-34"/>
              </a:rPr>
              <a:t>Design a fresco- paper mosaics.</a:t>
            </a:r>
          </a:p>
          <a:p>
            <a:r>
              <a:rPr lang="en-AU" sz="1500" dirty="0">
                <a:latin typeface="Leelawadee" panose="020B0502040204020203" pitchFamily="34" charset="-34"/>
                <a:cs typeface="Leelawadee" panose="020B0502040204020203" pitchFamily="34" charset="-34"/>
              </a:rPr>
              <a:t>Play Latin lingo bingo. </a:t>
            </a:r>
          </a:p>
          <a:p>
            <a:r>
              <a:rPr lang="en-AU" sz="1500" dirty="0">
                <a:latin typeface="Leelawadee" panose="020B0502040204020203" pitchFamily="34" charset="-34"/>
                <a:cs typeface="Leelawadee" panose="020B0502040204020203" pitchFamily="34" charset="-34"/>
              </a:rPr>
              <a:t>Get several pictures from Ancient Rome and laminate them. Then cut them up like a jigsaw puzzle and get students to recreate the image. (You could also get an image of an artefact, cut it up, stick bits on a piece of paper, photocopy and get students to cut out pieces and reconstruct image.)</a:t>
            </a:r>
            <a:endParaRPr lang="en-AU" dirty="0">
              <a:latin typeface="Leelawadee" panose="020B0502040204020203" pitchFamily="34" charset="-34"/>
              <a:cs typeface="Leelawadee" panose="020B0502040204020203" pitchFamily="34" charset="-34"/>
            </a:endParaRPr>
          </a:p>
        </p:txBody>
      </p:sp>
      <p:sp>
        <p:nvSpPr>
          <p:cNvPr id="4" name="Text Placeholder 3">
            <a:extLst>
              <a:ext uri="{FF2B5EF4-FFF2-40B4-BE49-F238E27FC236}">
                <a16:creationId xmlns:a16="http://schemas.microsoft.com/office/drawing/2014/main" id="{35F66CA1-9089-49C5-80BB-820C22A6C541}"/>
              </a:ext>
            </a:extLst>
          </p:cNvPr>
          <p:cNvSpPr>
            <a:spLocks noGrp="1"/>
          </p:cNvSpPr>
          <p:nvPr>
            <p:ph type="body" sz="half" idx="2"/>
          </p:nvPr>
        </p:nvSpPr>
        <p:spPr>
          <a:xfrm>
            <a:off x="390526" y="1543050"/>
            <a:ext cx="4381500" cy="5431536"/>
          </a:xfrm>
        </p:spPr>
        <p:txBody>
          <a:bodyPr>
            <a:normAutofit fontScale="47500" lnSpcReduction="20000"/>
          </a:bodyPr>
          <a:lstStyle/>
          <a:p>
            <a:r>
              <a:rPr lang="en-AU" sz="2500" b="1" dirty="0">
                <a:latin typeface="Leelawadee" panose="020B0502040204020203" pitchFamily="34" charset="-34"/>
                <a:cs typeface="Leelawadee" panose="020B0502040204020203" pitchFamily="34" charset="-34"/>
              </a:rPr>
              <a:t>Ancient Egypt</a:t>
            </a:r>
          </a:p>
          <a:p>
            <a:pPr marL="457200" indent="-457200">
              <a:buFont typeface="Arial" panose="020B0604020202020204" pitchFamily="34" charset="0"/>
              <a:buChar char="•"/>
            </a:pPr>
            <a:r>
              <a:rPr lang="en-AU" sz="2500" dirty="0">
                <a:latin typeface="Leelawadee" panose="020B0502040204020203" pitchFamily="34" charset="-34"/>
                <a:cs typeface="Leelawadee" panose="020B0502040204020203" pitchFamily="34" charset="-34"/>
              </a:rPr>
              <a:t>Try some Ancient Egyptian food such as dates, garlic, lentils and figs.</a:t>
            </a:r>
          </a:p>
          <a:p>
            <a:pPr marL="457200" indent="-457200">
              <a:buFont typeface="Arial" panose="020B0604020202020204" pitchFamily="34" charset="0"/>
              <a:buChar char="•"/>
            </a:pPr>
            <a:r>
              <a:rPr lang="en-AU" sz="2500" dirty="0">
                <a:latin typeface="Leelawadee" panose="020B0502040204020203" pitchFamily="34" charset="-34"/>
                <a:cs typeface="Leelawadee" panose="020B0502040204020203" pitchFamily="34" charset="-34"/>
              </a:rPr>
              <a:t>Create paper pyramids or a pyramid out of blocks.</a:t>
            </a:r>
          </a:p>
          <a:p>
            <a:pPr marL="457200" indent="-457200">
              <a:buFont typeface="Arial" panose="020B0604020202020204" pitchFamily="34" charset="0"/>
              <a:buChar char="•"/>
            </a:pPr>
            <a:r>
              <a:rPr lang="en-AU" sz="2500" dirty="0">
                <a:latin typeface="Leelawadee" panose="020B0502040204020203" pitchFamily="34" charset="-34"/>
                <a:cs typeface="Leelawadee" panose="020B0502040204020203" pitchFamily="34" charset="-34"/>
              </a:rPr>
              <a:t>Get students to create book marks with their name written in hieroglyphics.</a:t>
            </a:r>
          </a:p>
          <a:p>
            <a:pPr marL="457200" indent="-457200">
              <a:buFont typeface="Arial" panose="020B0604020202020204" pitchFamily="34" charset="0"/>
              <a:buChar char="•"/>
            </a:pPr>
            <a:r>
              <a:rPr lang="en-AU" sz="2500" dirty="0">
                <a:latin typeface="Leelawadee" panose="020B0502040204020203" pitchFamily="34" charset="-34"/>
                <a:cs typeface="Leelawadee" panose="020B0502040204020203" pitchFamily="34" charset="-34"/>
              </a:rPr>
              <a:t>Students to play knucklebones.</a:t>
            </a:r>
          </a:p>
          <a:p>
            <a:r>
              <a:rPr lang="en-AU" sz="2500" b="1" dirty="0">
                <a:latin typeface="Leelawadee" panose="020B0502040204020203" pitchFamily="34" charset="-34"/>
                <a:cs typeface="Leelawadee" panose="020B0502040204020203" pitchFamily="34" charset="-34"/>
              </a:rPr>
              <a:t>Fertile Crescent</a:t>
            </a:r>
          </a:p>
          <a:p>
            <a:pPr marL="285750" indent="-285750">
              <a:buFont typeface="Arial" panose="020B0604020202020204" pitchFamily="34" charset="0"/>
              <a:buChar char="•"/>
            </a:pPr>
            <a:r>
              <a:rPr lang="en-AU" sz="2500" dirty="0">
                <a:latin typeface="Leelawadee" panose="020B0502040204020203" pitchFamily="34" charset="-34"/>
                <a:cs typeface="Leelawadee" panose="020B0502040204020203" pitchFamily="34" charset="-34"/>
              </a:rPr>
              <a:t>Discuss with students the Code of Hammurabi and then give them an A3 sheet of paper with 4/6 squares on it. They then need to select their favourite 4/6 and illustrate these.</a:t>
            </a:r>
          </a:p>
          <a:p>
            <a:pPr marL="285750" indent="-285750">
              <a:buFont typeface="Arial" panose="020B0604020202020204" pitchFamily="34" charset="0"/>
              <a:buChar char="•"/>
            </a:pPr>
            <a:r>
              <a:rPr lang="en-AU" sz="2500" dirty="0">
                <a:latin typeface="Leelawadee" panose="020B0502040204020203" pitchFamily="34" charset="-34"/>
                <a:cs typeface="Leelawadee" panose="020B0502040204020203" pitchFamily="34" charset="-34"/>
              </a:rPr>
              <a:t>Students can watch the Mesopotamia Song (Parody of Rhianna- Disturbia) or </a:t>
            </a:r>
            <a:r>
              <a:rPr lang="en-AU" sz="2500" dirty="0">
                <a:latin typeface="Leelawadee" panose="020B0502040204020203" pitchFamily="34" charset="-34"/>
                <a:cs typeface="Leelawadee" panose="020B0502040204020203" pitchFamily="34" charset="-34"/>
                <a:hlinkClick r:id="rId2"/>
              </a:rPr>
              <a:t>https://www.flocabulary.com/unit/fertile-crescent-civilizations/</a:t>
            </a:r>
            <a:r>
              <a:rPr lang="en-AU" sz="2500" dirty="0">
                <a:latin typeface="Leelawadee" panose="020B0502040204020203" pitchFamily="34" charset="-34"/>
                <a:cs typeface="Leelawadee" panose="020B0502040204020203" pitchFamily="34" charset="-34"/>
              </a:rPr>
              <a:t> (love this one!) and get them to write down facts about the period mentioned in the song. You could get students to write these on post its and then get them to sort into forces eg- social, political, economic, etc. Alternatively they could just watch for fun!!</a:t>
            </a:r>
          </a:p>
          <a:p>
            <a:pPr marL="285750" indent="-285750">
              <a:buFont typeface="Arial" panose="020B0604020202020204" pitchFamily="34" charset="0"/>
              <a:buChar char="•"/>
            </a:pPr>
            <a:r>
              <a:rPr lang="en-AU" sz="2500" i="0" dirty="0">
                <a:effectLst/>
                <a:latin typeface="Leelawadee" panose="020B0502040204020203" pitchFamily="34" charset="-34"/>
                <a:cs typeface="Leelawadee" panose="020B0502040204020203" pitchFamily="34" charset="-34"/>
              </a:rPr>
              <a:t>Students could do some cuneiform writing on clay.</a:t>
            </a:r>
            <a:endParaRPr lang="en-US" sz="2500" i="0" dirty="0">
              <a:effectLst/>
              <a:latin typeface="Leelawadee" panose="020B0502040204020203" pitchFamily="34" charset="-34"/>
              <a:cs typeface="Leelawadee" panose="020B0502040204020203" pitchFamily="34" charset="-34"/>
            </a:endParaRPr>
          </a:p>
          <a:p>
            <a:pPr marL="285750" indent="-285750">
              <a:buFont typeface="Arial" panose="020B0604020202020204" pitchFamily="34" charset="0"/>
              <a:buChar char="•"/>
            </a:pPr>
            <a:endParaRPr lang="en-AU" sz="1400" dirty="0"/>
          </a:p>
        </p:txBody>
      </p:sp>
      <p:pic>
        <p:nvPicPr>
          <p:cNvPr id="6" name="Picture 5" descr="A picture containing drawing&#10;&#10;Description automatically generated">
            <a:extLst>
              <a:ext uri="{FF2B5EF4-FFF2-40B4-BE49-F238E27FC236}">
                <a16:creationId xmlns:a16="http://schemas.microsoft.com/office/drawing/2014/main" id="{1BE4C80F-EA51-4EDB-BD7B-6FFFA21CB724}"/>
              </a:ext>
            </a:extLst>
          </p:cNvPr>
          <p:cNvPicPr>
            <a:picLocks noChangeAspect="1"/>
          </p:cNvPicPr>
          <p:nvPr/>
        </p:nvPicPr>
        <p:blipFill>
          <a:blip r:embed="rId3"/>
          <a:stretch>
            <a:fillRect/>
          </a:stretch>
        </p:blipFill>
        <p:spPr>
          <a:xfrm>
            <a:off x="9062388" y="5808211"/>
            <a:ext cx="1210974" cy="74626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29911022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F071B-352B-4C92-9946-1F8522E9507D}"/>
              </a:ext>
            </a:extLst>
          </p:cNvPr>
          <p:cNvSpPr>
            <a:spLocks noGrp="1"/>
          </p:cNvSpPr>
          <p:nvPr>
            <p:ph type="title"/>
          </p:nvPr>
        </p:nvSpPr>
        <p:spPr/>
        <p:txBody>
          <a:bodyPr/>
          <a:lstStyle/>
          <a:p>
            <a:r>
              <a:rPr lang="en-AU" dirty="0"/>
              <a:t>Some more possibilities</a:t>
            </a:r>
          </a:p>
        </p:txBody>
      </p:sp>
      <p:sp>
        <p:nvSpPr>
          <p:cNvPr id="3" name="Content Placeholder 2">
            <a:extLst>
              <a:ext uri="{FF2B5EF4-FFF2-40B4-BE49-F238E27FC236}">
                <a16:creationId xmlns:a16="http://schemas.microsoft.com/office/drawing/2014/main" id="{32784DBE-2447-4B69-A755-3886ECE95941}"/>
              </a:ext>
            </a:extLst>
          </p:cNvPr>
          <p:cNvSpPr>
            <a:spLocks noGrp="1"/>
          </p:cNvSpPr>
          <p:nvPr>
            <p:ph sz="half" idx="1"/>
          </p:nvPr>
        </p:nvSpPr>
        <p:spPr>
          <a:xfrm>
            <a:off x="838200" y="1929383"/>
            <a:ext cx="5181600" cy="4563491"/>
          </a:xfrm>
        </p:spPr>
        <p:txBody>
          <a:bodyPr>
            <a:normAutofit fontScale="55000" lnSpcReduction="20000"/>
          </a:bodyPr>
          <a:lstStyle/>
          <a:p>
            <a:pPr marL="0" indent="0" algn="ctr">
              <a:buNone/>
            </a:pPr>
            <a:r>
              <a:rPr lang="en-AU" sz="4400" b="1" dirty="0"/>
              <a:t>Russia</a:t>
            </a:r>
          </a:p>
          <a:p>
            <a:r>
              <a:rPr lang="en-AU" sz="4400" dirty="0"/>
              <a:t>Students could use boiled eggs and craft bits to make their own Faberge egg.</a:t>
            </a:r>
          </a:p>
          <a:p>
            <a:pPr marL="0" indent="0" algn="ctr">
              <a:buNone/>
            </a:pPr>
            <a:r>
              <a:rPr lang="en-AU" sz="4400" b="1" dirty="0"/>
              <a:t>WW1</a:t>
            </a:r>
          </a:p>
          <a:p>
            <a:r>
              <a:rPr lang="en-AU" sz="4400" dirty="0"/>
              <a:t>Fill a few backpacks with weights (alternatively you could have heavy items (like books) to put in students backpacks. They need to weigh about 20kilos (this is roughly half of what a WW1 soldier carried). Then get the students to see if they can do some ‘army training’ with this weight. Get them to run short bursts, do star jumps etc. You could link this to would they meet the height, weight and sex requirements of Australian soldiers in WW1.</a:t>
            </a:r>
          </a:p>
          <a:p>
            <a:pPr marL="0" indent="0">
              <a:buNone/>
            </a:pPr>
            <a:endParaRPr lang="en-AU" dirty="0"/>
          </a:p>
          <a:p>
            <a:endParaRPr lang="en-AU" dirty="0"/>
          </a:p>
          <a:p>
            <a:endParaRPr lang="en-AU" dirty="0"/>
          </a:p>
        </p:txBody>
      </p:sp>
      <p:sp>
        <p:nvSpPr>
          <p:cNvPr id="4" name="Content Placeholder 3">
            <a:extLst>
              <a:ext uri="{FF2B5EF4-FFF2-40B4-BE49-F238E27FC236}">
                <a16:creationId xmlns:a16="http://schemas.microsoft.com/office/drawing/2014/main" id="{44E77110-78DA-4FC7-8195-457B4CF869C5}"/>
              </a:ext>
            </a:extLst>
          </p:cNvPr>
          <p:cNvSpPr>
            <a:spLocks noGrp="1"/>
          </p:cNvSpPr>
          <p:nvPr>
            <p:ph sz="half" idx="2"/>
          </p:nvPr>
        </p:nvSpPr>
        <p:spPr/>
        <p:txBody>
          <a:bodyPr>
            <a:normAutofit fontScale="55000" lnSpcReduction="20000"/>
          </a:bodyPr>
          <a:lstStyle/>
          <a:p>
            <a:pPr marL="0" indent="0" algn="ctr">
              <a:buNone/>
            </a:pPr>
            <a:r>
              <a:rPr lang="en-AU" sz="4400" b="1" dirty="0"/>
              <a:t>Medieval period</a:t>
            </a:r>
          </a:p>
          <a:p>
            <a:r>
              <a:rPr lang="en-AU" sz="4400" dirty="0"/>
              <a:t>So many possibilities…</a:t>
            </a:r>
          </a:p>
          <a:p>
            <a:r>
              <a:rPr lang="en-AU" sz="4400" dirty="0"/>
              <a:t>Jousting with pool noodles</a:t>
            </a:r>
          </a:p>
          <a:p>
            <a:r>
              <a:rPr lang="en-AU" sz="4400" dirty="0"/>
              <a:t>Making mini catapults to see who can destroy paper castles</a:t>
            </a:r>
          </a:p>
          <a:p>
            <a:r>
              <a:rPr lang="en-AU" sz="4400" dirty="0"/>
              <a:t>Building castle competition</a:t>
            </a:r>
          </a:p>
          <a:p>
            <a:pPr marL="0" indent="0" algn="ctr">
              <a:buNone/>
            </a:pPr>
            <a:r>
              <a:rPr lang="en-AU" sz="4400" b="1" dirty="0"/>
              <a:t>1920s America</a:t>
            </a:r>
          </a:p>
          <a:p>
            <a:r>
              <a:rPr lang="en-AU" sz="4400" dirty="0"/>
              <a:t>Learn a flapper dance</a:t>
            </a:r>
          </a:p>
          <a:p>
            <a:pPr marL="0" indent="0">
              <a:buNone/>
            </a:pPr>
            <a:endParaRPr lang="en-AU" dirty="0"/>
          </a:p>
          <a:p>
            <a:endParaRPr lang="en-AU" dirty="0"/>
          </a:p>
        </p:txBody>
      </p:sp>
      <p:pic>
        <p:nvPicPr>
          <p:cNvPr id="6" name="Picture 5" descr="A picture containing drawing&#10;&#10;Description automatically generated">
            <a:extLst>
              <a:ext uri="{FF2B5EF4-FFF2-40B4-BE49-F238E27FC236}">
                <a16:creationId xmlns:a16="http://schemas.microsoft.com/office/drawing/2014/main" id="{9586724A-5AE5-4478-BD3B-6D32D4B2231D}"/>
              </a:ext>
            </a:extLst>
          </p:cNvPr>
          <p:cNvPicPr>
            <a:picLocks noChangeAspect="1"/>
          </p:cNvPicPr>
          <p:nvPr/>
        </p:nvPicPr>
        <p:blipFill>
          <a:blip r:embed="rId2"/>
          <a:stretch>
            <a:fillRect/>
          </a:stretch>
        </p:blipFill>
        <p:spPr>
          <a:xfrm>
            <a:off x="8381059" y="126429"/>
            <a:ext cx="3621740" cy="1362786"/>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4009170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A8E65-9DEE-41F4-B083-B4282D7881C9}"/>
              </a:ext>
            </a:extLst>
          </p:cNvPr>
          <p:cNvSpPr>
            <a:spLocks noGrp="1"/>
          </p:cNvSpPr>
          <p:nvPr>
            <p:ph type="title"/>
          </p:nvPr>
        </p:nvSpPr>
        <p:spPr/>
        <p:txBody>
          <a:bodyPr/>
          <a:lstStyle/>
          <a:p>
            <a:r>
              <a:rPr lang="en-AU" dirty="0"/>
              <a:t>Idea Eight: Celebrate the 2000s</a:t>
            </a:r>
          </a:p>
        </p:txBody>
      </p:sp>
      <p:sp>
        <p:nvSpPr>
          <p:cNvPr id="3" name="Content Placeholder 2">
            <a:extLst>
              <a:ext uri="{FF2B5EF4-FFF2-40B4-BE49-F238E27FC236}">
                <a16:creationId xmlns:a16="http://schemas.microsoft.com/office/drawing/2014/main" id="{0952CD62-195C-482C-A971-87B1DCDEBE5D}"/>
              </a:ext>
            </a:extLst>
          </p:cNvPr>
          <p:cNvSpPr>
            <a:spLocks noGrp="1"/>
          </p:cNvSpPr>
          <p:nvPr>
            <p:ph idx="1"/>
          </p:nvPr>
        </p:nvSpPr>
        <p:spPr>
          <a:ln>
            <a:solidFill>
              <a:srgbClr val="FF9900"/>
            </a:solidFill>
          </a:ln>
        </p:spPr>
        <p:txBody>
          <a:bodyPr>
            <a:normAutofit fontScale="85000" lnSpcReduction="10000"/>
          </a:bodyPr>
          <a:lstStyle/>
          <a:p>
            <a:r>
              <a:rPr lang="en-AU" dirty="0"/>
              <a:t>Play music from the year 2000 (if doing this with a specific group then select music from the year they were born eg Year 7s are 12 so 2008.)</a:t>
            </a:r>
          </a:p>
          <a:p>
            <a:r>
              <a:rPr lang="en-AU" dirty="0"/>
              <a:t>Create visual displays about inventions that have occurred since 2000 started.</a:t>
            </a:r>
          </a:p>
          <a:p>
            <a:r>
              <a:rPr lang="en-AU" dirty="0"/>
              <a:t>Get students to make a museum display on the decade- these can be displayed in the library or make a virtual museum display.</a:t>
            </a:r>
          </a:p>
          <a:p>
            <a:r>
              <a:rPr lang="en-AU" dirty="0"/>
              <a:t>Each day in the notices post some interesting facts about the period.</a:t>
            </a:r>
          </a:p>
          <a:p>
            <a:r>
              <a:rPr lang="en-AU" dirty="0"/>
              <a:t>Run a class or form quiz with questions based around the 2000s.</a:t>
            </a:r>
          </a:p>
          <a:p>
            <a:r>
              <a:rPr lang="en-AU" dirty="0"/>
              <a:t>Get students to interview their parents on what their life at the turn of the century.</a:t>
            </a:r>
          </a:p>
        </p:txBody>
      </p:sp>
      <p:sp>
        <p:nvSpPr>
          <p:cNvPr id="4" name="Text Placeholder 3">
            <a:extLst>
              <a:ext uri="{FF2B5EF4-FFF2-40B4-BE49-F238E27FC236}">
                <a16:creationId xmlns:a16="http://schemas.microsoft.com/office/drawing/2014/main" id="{BF756D6D-5F9C-42FC-9AF2-9AA2ECE37CA3}"/>
              </a:ext>
            </a:extLst>
          </p:cNvPr>
          <p:cNvSpPr>
            <a:spLocks noGrp="1"/>
          </p:cNvSpPr>
          <p:nvPr>
            <p:ph type="body" sz="half" idx="2"/>
          </p:nvPr>
        </p:nvSpPr>
        <p:spPr>
          <a:ln>
            <a:solidFill>
              <a:srgbClr val="FF9900"/>
            </a:solidFill>
          </a:ln>
        </p:spPr>
        <p:txBody>
          <a:bodyPr>
            <a:normAutofit fontScale="92500" lnSpcReduction="10000"/>
          </a:bodyPr>
          <a:lstStyle/>
          <a:p>
            <a:r>
              <a:rPr lang="en-AU" dirty="0"/>
              <a:t>Our students have all been born since the 2000s. (Which is a scary thought) so lets celebrate the decade they have been born in!</a:t>
            </a:r>
          </a:p>
        </p:txBody>
      </p:sp>
      <p:pic>
        <p:nvPicPr>
          <p:cNvPr id="6" name="Picture 5" descr="A picture containing drawing&#10;&#10;Description automatically generated">
            <a:extLst>
              <a:ext uri="{FF2B5EF4-FFF2-40B4-BE49-F238E27FC236}">
                <a16:creationId xmlns:a16="http://schemas.microsoft.com/office/drawing/2014/main" id="{2FC866A3-32D2-4BED-ACF3-6C5ADDA7FE8E}"/>
              </a:ext>
            </a:extLst>
          </p:cNvPr>
          <p:cNvPicPr>
            <a:picLocks noChangeAspect="1"/>
          </p:cNvPicPr>
          <p:nvPr/>
        </p:nvPicPr>
        <p:blipFill>
          <a:blip r:embed="rId2"/>
          <a:stretch>
            <a:fillRect/>
          </a:stretch>
        </p:blipFill>
        <p:spPr>
          <a:xfrm>
            <a:off x="3628084" y="6140164"/>
            <a:ext cx="3621740" cy="521271"/>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4428179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35D4B-F022-4AFF-91EA-F7C11C67AC96}"/>
              </a:ext>
            </a:extLst>
          </p:cNvPr>
          <p:cNvSpPr>
            <a:spLocks noGrp="1"/>
          </p:cNvSpPr>
          <p:nvPr>
            <p:ph type="title"/>
          </p:nvPr>
        </p:nvSpPr>
        <p:spPr>
          <a:solidFill>
            <a:schemeClr val="accent2">
              <a:lumMod val="20000"/>
              <a:lumOff val="80000"/>
            </a:schemeClr>
          </a:solidFill>
        </p:spPr>
        <p:txBody>
          <a:bodyPr>
            <a:normAutofit fontScale="90000"/>
          </a:bodyPr>
          <a:lstStyle/>
          <a:p>
            <a:pPr algn="ctr"/>
            <a:r>
              <a:rPr lang="en-AU" dirty="0"/>
              <a:t>Idea Nine: Everyone loves a good dress up.</a:t>
            </a:r>
          </a:p>
        </p:txBody>
      </p:sp>
      <p:sp>
        <p:nvSpPr>
          <p:cNvPr id="3" name="Content Placeholder 2">
            <a:extLst>
              <a:ext uri="{FF2B5EF4-FFF2-40B4-BE49-F238E27FC236}">
                <a16:creationId xmlns:a16="http://schemas.microsoft.com/office/drawing/2014/main" id="{B4642F3E-2316-4C53-80D0-500EDB9B3D15}"/>
              </a:ext>
            </a:extLst>
          </p:cNvPr>
          <p:cNvSpPr>
            <a:spLocks noGrp="1"/>
          </p:cNvSpPr>
          <p:nvPr>
            <p:ph sz="half" idx="1"/>
          </p:nvPr>
        </p:nvSpPr>
        <p:spPr>
          <a:solidFill>
            <a:schemeClr val="accent2">
              <a:lumMod val="20000"/>
              <a:lumOff val="80000"/>
            </a:schemeClr>
          </a:solidFill>
          <a:ln>
            <a:solidFill>
              <a:srgbClr val="FF9900"/>
            </a:solidFill>
          </a:ln>
        </p:spPr>
        <p:txBody>
          <a:bodyPr>
            <a:normAutofit fontScale="85000" lnSpcReduction="10000"/>
          </a:bodyPr>
          <a:lstStyle/>
          <a:p>
            <a:pPr marL="0" indent="0" algn="ctr">
              <a:buNone/>
            </a:pPr>
            <a:r>
              <a:rPr lang="en-AU" dirty="0"/>
              <a:t>Get students and staff to dress up as teenagers from different time periods. You could select a period per day eg 1950s, 1970s, 1980s or just set the parameter of since WW2.</a:t>
            </a:r>
          </a:p>
          <a:p>
            <a:r>
              <a:rPr lang="en-AU" dirty="0"/>
              <a:t>Play relevant music from the period.</a:t>
            </a:r>
          </a:p>
          <a:p>
            <a:r>
              <a:rPr lang="en-AU" dirty="0"/>
              <a:t>Students could learn some dance moves from the time- or you could ask your dance teacher to organise some of the dance students to do a display.</a:t>
            </a:r>
          </a:p>
          <a:p>
            <a:r>
              <a:rPr lang="en-AU" dirty="0"/>
              <a:t>Create displays from the period selected eg movie posters, print ads, artefacts etc.</a:t>
            </a:r>
          </a:p>
          <a:p>
            <a:pPr marL="0" indent="0">
              <a:buNone/>
            </a:pPr>
            <a:endParaRPr lang="en-AU" dirty="0"/>
          </a:p>
          <a:p>
            <a:pPr marL="0" indent="0">
              <a:buNone/>
            </a:pPr>
            <a:endParaRPr lang="en-AU" dirty="0"/>
          </a:p>
        </p:txBody>
      </p:sp>
      <p:sp>
        <p:nvSpPr>
          <p:cNvPr id="4" name="Content Placeholder 3">
            <a:extLst>
              <a:ext uri="{FF2B5EF4-FFF2-40B4-BE49-F238E27FC236}">
                <a16:creationId xmlns:a16="http://schemas.microsoft.com/office/drawing/2014/main" id="{5E696BE8-6370-4D6C-9B25-F60AE7BBD429}"/>
              </a:ext>
            </a:extLst>
          </p:cNvPr>
          <p:cNvSpPr>
            <a:spLocks noGrp="1"/>
          </p:cNvSpPr>
          <p:nvPr>
            <p:ph sz="half" idx="2"/>
          </p:nvPr>
        </p:nvSpPr>
        <p:spPr>
          <a:solidFill>
            <a:schemeClr val="accent2">
              <a:lumMod val="20000"/>
              <a:lumOff val="80000"/>
            </a:schemeClr>
          </a:solidFill>
          <a:ln>
            <a:solidFill>
              <a:srgbClr val="FF9900"/>
            </a:solidFill>
          </a:ln>
        </p:spPr>
        <p:txBody>
          <a:bodyPr>
            <a:normAutofit fontScale="85000" lnSpcReduction="10000"/>
          </a:bodyPr>
          <a:lstStyle/>
          <a:p>
            <a:r>
              <a:rPr lang="en-AU" dirty="0"/>
              <a:t>Show some movies from the period chosen during break time eg if doing the 1980s you could play Pretty in Pink or Breakfast Club.</a:t>
            </a:r>
          </a:p>
          <a:p>
            <a:r>
              <a:rPr lang="en-AU" dirty="0"/>
              <a:t>Have a list of terminology and slang from the period and encourage students to use these words.</a:t>
            </a:r>
          </a:p>
          <a:p>
            <a:r>
              <a:rPr lang="en-AU" dirty="0"/>
              <a:t>Students could interview parents and grandparents about what being a teenager was like for them. (Or other staff members).</a:t>
            </a:r>
          </a:p>
          <a:p>
            <a:endParaRPr lang="en-AU" dirty="0"/>
          </a:p>
          <a:p>
            <a:endParaRPr lang="en-AU" dirty="0"/>
          </a:p>
        </p:txBody>
      </p:sp>
      <p:pic>
        <p:nvPicPr>
          <p:cNvPr id="6" name="Picture 5" descr="A picture containing drawing&#10;&#10;Description automatically generated">
            <a:extLst>
              <a:ext uri="{FF2B5EF4-FFF2-40B4-BE49-F238E27FC236}">
                <a16:creationId xmlns:a16="http://schemas.microsoft.com/office/drawing/2014/main" id="{02EF0B3A-A8F1-4794-B26B-FF4383ADD78F}"/>
              </a:ext>
            </a:extLst>
          </p:cNvPr>
          <p:cNvPicPr>
            <a:picLocks noChangeAspect="1"/>
          </p:cNvPicPr>
          <p:nvPr/>
        </p:nvPicPr>
        <p:blipFill>
          <a:blip r:embed="rId2"/>
          <a:stretch>
            <a:fillRect/>
          </a:stretch>
        </p:blipFill>
        <p:spPr>
          <a:xfrm>
            <a:off x="10062513" y="5435079"/>
            <a:ext cx="1210974" cy="74626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933180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789C1-6537-4986-9123-2733B145A029}"/>
              </a:ext>
            </a:extLst>
          </p:cNvPr>
          <p:cNvSpPr>
            <a:spLocks noGrp="1"/>
          </p:cNvSpPr>
          <p:nvPr>
            <p:ph type="title"/>
          </p:nvPr>
        </p:nvSpPr>
        <p:spPr/>
        <p:txBody>
          <a:bodyPr>
            <a:normAutofit fontScale="90000"/>
          </a:bodyPr>
          <a:lstStyle/>
          <a:p>
            <a:r>
              <a:rPr lang="en-AU" dirty="0"/>
              <a:t>Idea Ten: get your community involved!</a:t>
            </a:r>
          </a:p>
        </p:txBody>
      </p:sp>
      <p:sp>
        <p:nvSpPr>
          <p:cNvPr id="3" name="Content Placeholder 2">
            <a:extLst>
              <a:ext uri="{FF2B5EF4-FFF2-40B4-BE49-F238E27FC236}">
                <a16:creationId xmlns:a16="http://schemas.microsoft.com/office/drawing/2014/main" id="{F41E9ED8-BF4D-4FEF-8A34-F0BB47D5DA29}"/>
              </a:ext>
            </a:extLst>
          </p:cNvPr>
          <p:cNvSpPr>
            <a:spLocks noGrp="1"/>
          </p:cNvSpPr>
          <p:nvPr>
            <p:ph idx="1"/>
          </p:nvPr>
        </p:nvSpPr>
        <p:spPr>
          <a:ln>
            <a:solidFill>
              <a:schemeClr val="accent1"/>
            </a:solidFill>
          </a:ln>
        </p:spPr>
        <p:txBody>
          <a:bodyPr>
            <a:normAutofit fontScale="92500" lnSpcReduction="20000"/>
          </a:bodyPr>
          <a:lstStyle/>
          <a:p>
            <a:r>
              <a:rPr lang="en-AU" dirty="0"/>
              <a:t>Contact your local historical society and see if they are willing to set up a display about your local community history- they often have material to share.</a:t>
            </a:r>
          </a:p>
          <a:p>
            <a:r>
              <a:rPr lang="en-AU" dirty="0"/>
              <a:t>Contact your local council to see if they have a local historian to help set up a display about how your community has changed over time.</a:t>
            </a:r>
          </a:p>
          <a:p>
            <a:r>
              <a:rPr lang="en-AU" dirty="0"/>
              <a:t>Organise a local organisation or group to show off their collection eg a car club to bring some cars to school.</a:t>
            </a:r>
          </a:p>
          <a:p>
            <a:r>
              <a:rPr lang="en-AU" dirty="0"/>
              <a:t>Ask your parents to help create a library display of toys from their childhood.</a:t>
            </a:r>
          </a:p>
          <a:p>
            <a:r>
              <a:rPr lang="en-AU" dirty="0"/>
              <a:t>Some cultural groups have displays they can bring to school.</a:t>
            </a:r>
          </a:p>
          <a:p>
            <a:r>
              <a:rPr lang="en-AU" dirty="0"/>
              <a:t>Contact a university and organise a guest speaker to come to your school eg an Egyptologist.</a:t>
            </a:r>
          </a:p>
          <a:p>
            <a:r>
              <a:rPr lang="en-AU" dirty="0"/>
              <a:t>There are lots of community ideas on the Centenary of Change website (HTAWA webpage).</a:t>
            </a:r>
          </a:p>
        </p:txBody>
      </p:sp>
      <p:pic>
        <p:nvPicPr>
          <p:cNvPr id="5" name="Picture 4" descr="A picture containing drawing&#10;&#10;Description automatically generated">
            <a:extLst>
              <a:ext uri="{FF2B5EF4-FFF2-40B4-BE49-F238E27FC236}">
                <a16:creationId xmlns:a16="http://schemas.microsoft.com/office/drawing/2014/main" id="{319B684E-90BE-416C-8681-55C10168611F}"/>
              </a:ext>
            </a:extLst>
          </p:cNvPr>
          <p:cNvPicPr>
            <a:picLocks noChangeAspect="1"/>
          </p:cNvPicPr>
          <p:nvPr/>
        </p:nvPicPr>
        <p:blipFill>
          <a:blip r:embed="rId2"/>
          <a:stretch>
            <a:fillRect/>
          </a:stretch>
        </p:blipFill>
        <p:spPr>
          <a:xfrm>
            <a:off x="9457026" y="4444479"/>
            <a:ext cx="1210974" cy="74626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18526924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0504A-5A54-4BC3-9E47-3ACE14E969CA}"/>
              </a:ext>
            </a:extLst>
          </p:cNvPr>
          <p:cNvSpPr>
            <a:spLocks noGrp="1"/>
          </p:cNvSpPr>
          <p:nvPr>
            <p:ph type="title"/>
          </p:nvPr>
        </p:nvSpPr>
        <p:spPr>
          <a:xfrm>
            <a:off x="839788" y="457200"/>
            <a:ext cx="3932237" cy="1331140"/>
          </a:xfrm>
        </p:spPr>
        <p:txBody>
          <a:bodyPr>
            <a:normAutofit/>
          </a:bodyPr>
          <a:lstStyle/>
          <a:p>
            <a:r>
              <a:rPr lang="en-AU" sz="3200" dirty="0"/>
              <a:t>Idea Eleven: History Evidence Box</a:t>
            </a:r>
          </a:p>
        </p:txBody>
      </p:sp>
      <p:sp>
        <p:nvSpPr>
          <p:cNvPr id="3" name="Content Placeholder 2">
            <a:extLst>
              <a:ext uri="{FF2B5EF4-FFF2-40B4-BE49-F238E27FC236}">
                <a16:creationId xmlns:a16="http://schemas.microsoft.com/office/drawing/2014/main" id="{9FBEFE09-1920-4889-B6EA-864062E28D2B}"/>
              </a:ext>
            </a:extLst>
          </p:cNvPr>
          <p:cNvSpPr>
            <a:spLocks noGrp="1"/>
          </p:cNvSpPr>
          <p:nvPr>
            <p:ph idx="1"/>
          </p:nvPr>
        </p:nvSpPr>
        <p:spPr/>
        <p:txBody>
          <a:bodyPr>
            <a:normAutofit fontScale="85000" lnSpcReduction="10000"/>
          </a:bodyPr>
          <a:lstStyle/>
          <a:p>
            <a:r>
              <a:rPr lang="en-US" b="0" i="0" dirty="0">
                <a:solidFill>
                  <a:srgbClr val="000000"/>
                </a:solidFill>
                <a:effectLst/>
                <a:latin typeface="Arial" panose="020B0604020202020204" pitchFamily="34" charset="0"/>
              </a:rPr>
              <a:t>Give students the evidence piece by piece and get them to try and work out who the evidence is referring to, or give them all of the evidence and have them create a diary entry or postcard using the evidence as a prompt. Alternatively you could ask students to create an evidence box for one of these figures and then they trade boxes with another group. Endless possibilities! </a:t>
            </a:r>
            <a:endParaRPr lang="en-AU" dirty="0"/>
          </a:p>
        </p:txBody>
      </p:sp>
      <p:sp>
        <p:nvSpPr>
          <p:cNvPr id="4" name="Text Placeholder 3">
            <a:extLst>
              <a:ext uri="{FF2B5EF4-FFF2-40B4-BE49-F238E27FC236}">
                <a16:creationId xmlns:a16="http://schemas.microsoft.com/office/drawing/2014/main" id="{96BD679C-9FED-471D-ADA9-DA5AE6811C08}"/>
              </a:ext>
            </a:extLst>
          </p:cNvPr>
          <p:cNvSpPr>
            <a:spLocks noGrp="1"/>
          </p:cNvSpPr>
          <p:nvPr>
            <p:ph type="body" sz="half" idx="2"/>
          </p:nvPr>
        </p:nvSpPr>
        <p:spPr>
          <a:xfrm>
            <a:off x="839788" y="2103929"/>
            <a:ext cx="3932237" cy="3876247"/>
          </a:xfrm>
        </p:spPr>
        <p:txBody>
          <a:bodyPr>
            <a:normAutofit fontScale="77500" lnSpcReduction="20000"/>
          </a:bodyPr>
          <a:lstStyle/>
          <a:p>
            <a:r>
              <a:rPr lang="en-US" dirty="0">
                <a:solidFill>
                  <a:srgbClr val="000000"/>
                </a:solidFill>
                <a:latin typeface="Arial" panose="020B0604020202020204" pitchFamily="34" charset="0"/>
              </a:rPr>
              <a:t>C</a:t>
            </a:r>
            <a:r>
              <a:rPr lang="en-US" b="0" i="0" dirty="0">
                <a:solidFill>
                  <a:srgbClr val="000000"/>
                </a:solidFill>
                <a:effectLst/>
                <a:latin typeface="Arial" panose="020B0604020202020204" pitchFamily="34" charset="0"/>
              </a:rPr>
              <a:t>reate a box of evidence related to a historical figure / character for students to investigate. Choose artifacts / primary and secondary sources that relate to the social, political and economical situations that the person would have experienced at the time.</a:t>
            </a:r>
            <a:endParaRPr lang="en-AU" dirty="0"/>
          </a:p>
        </p:txBody>
      </p:sp>
      <p:pic>
        <p:nvPicPr>
          <p:cNvPr id="6" name="Picture 5" descr="A picture containing drawing&#10;&#10;Description automatically generated">
            <a:extLst>
              <a:ext uri="{FF2B5EF4-FFF2-40B4-BE49-F238E27FC236}">
                <a16:creationId xmlns:a16="http://schemas.microsoft.com/office/drawing/2014/main" id="{A680350E-D5F4-4F4D-86D3-CD1D5B1EC47C}"/>
              </a:ext>
            </a:extLst>
          </p:cNvPr>
          <p:cNvPicPr>
            <a:picLocks noChangeAspect="1"/>
          </p:cNvPicPr>
          <p:nvPr/>
        </p:nvPicPr>
        <p:blipFill>
          <a:blip r:embed="rId2"/>
          <a:stretch>
            <a:fillRect/>
          </a:stretch>
        </p:blipFill>
        <p:spPr>
          <a:xfrm>
            <a:off x="9457026" y="5435079"/>
            <a:ext cx="1210974" cy="74626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26655755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B2C77-C429-4C45-B5A5-F52F3A13AA7F}"/>
              </a:ext>
            </a:extLst>
          </p:cNvPr>
          <p:cNvSpPr>
            <a:spLocks noGrp="1"/>
          </p:cNvSpPr>
          <p:nvPr>
            <p:ph type="title"/>
          </p:nvPr>
        </p:nvSpPr>
        <p: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fontScale="90000"/>
          </a:bodyPr>
          <a:lstStyle/>
          <a:p>
            <a:r>
              <a:rPr lang="en-AU" dirty="0"/>
              <a:t>Examples for different year groups…</a:t>
            </a:r>
          </a:p>
        </p:txBody>
      </p:sp>
      <p:sp>
        <p:nvSpPr>
          <p:cNvPr id="3" name="Content Placeholder 2">
            <a:extLst>
              <a:ext uri="{FF2B5EF4-FFF2-40B4-BE49-F238E27FC236}">
                <a16:creationId xmlns:a16="http://schemas.microsoft.com/office/drawing/2014/main" id="{A0B1826A-24B8-46A2-9C6A-4B0790338868}"/>
              </a:ext>
            </a:extLst>
          </p:cNvPr>
          <p:cNvSpPr>
            <a:spLocks noGrp="1"/>
          </p:cNvSpPr>
          <p:nvPr>
            <p:ph sz="half" idx="1"/>
          </p:nvPr>
        </p:nvSpPr>
        <p:spPr>
          <a:ln>
            <a:solidFill>
              <a:schemeClr val="accent1"/>
            </a:solidFill>
          </a:ln>
        </p:spPr>
        <p:txBody>
          <a:bodyPr>
            <a:normAutofit/>
          </a:bodyPr>
          <a:lstStyle/>
          <a:p>
            <a:pPr marL="457200" lvl="1" indent="0">
              <a:buNone/>
            </a:pPr>
            <a:r>
              <a:rPr lang="en-AU" b="1" i="0" dirty="0">
                <a:solidFill>
                  <a:srgbClr val="000000"/>
                </a:solidFill>
                <a:effectLst/>
                <a:latin typeface="Arial" panose="020B0604020202020204" pitchFamily="34" charset="0"/>
              </a:rPr>
              <a:t>Year 7</a:t>
            </a:r>
            <a:r>
              <a:rPr lang="en-AU" b="0" i="0" dirty="0">
                <a:solidFill>
                  <a:srgbClr val="000000"/>
                </a:solidFill>
                <a:effectLst/>
                <a:latin typeface="Arial" panose="020B0604020202020204" pitchFamily="34" charset="0"/>
              </a:rPr>
              <a:t> - Otzi, Mungo Man, Pharaoh, Roman Gladiator, Grecian scholar, peasant. </a:t>
            </a:r>
          </a:p>
          <a:p>
            <a:pPr marL="457200" lvl="1" indent="0">
              <a:buNone/>
            </a:pPr>
            <a:r>
              <a:rPr lang="en-AU" b="1" i="0" dirty="0">
                <a:solidFill>
                  <a:srgbClr val="000000"/>
                </a:solidFill>
                <a:effectLst/>
                <a:latin typeface="Arial" panose="020B0604020202020204" pitchFamily="34" charset="0"/>
              </a:rPr>
              <a:t>Year 8</a:t>
            </a:r>
            <a:r>
              <a:rPr lang="en-AU" b="0" i="0" dirty="0">
                <a:solidFill>
                  <a:srgbClr val="000000"/>
                </a:solidFill>
                <a:effectLst/>
                <a:latin typeface="Arial" panose="020B0604020202020204" pitchFamily="34" charset="0"/>
              </a:rPr>
              <a:t> - Plague Doctor, peasant, King John, Charlemagne</a:t>
            </a:r>
          </a:p>
          <a:p>
            <a:endParaRPr lang="en-AU" dirty="0"/>
          </a:p>
        </p:txBody>
      </p:sp>
      <p:sp>
        <p:nvSpPr>
          <p:cNvPr id="4" name="Content Placeholder 3">
            <a:extLst>
              <a:ext uri="{FF2B5EF4-FFF2-40B4-BE49-F238E27FC236}">
                <a16:creationId xmlns:a16="http://schemas.microsoft.com/office/drawing/2014/main" id="{FE287281-0445-4BFA-A54B-FC8EE3058DA8}"/>
              </a:ext>
            </a:extLst>
          </p:cNvPr>
          <p:cNvSpPr>
            <a:spLocks noGrp="1"/>
          </p:cNvSpPr>
          <p:nvPr>
            <p:ph sz="half" idx="2"/>
          </p:nvPr>
        </p:nvSpPr>
        <p:spPr>
          <a:ln>
            <a:solidFill>
              <a:schemeClr val="accent1"/>
            </a:solidFill>
          </a:ln>
        </p:spPr>
        <p:txBody>
          <a:bodyPr>
            <a:normAutofit/>
          </a:bodyPr>
          <a:lstStyle/>
          <a:p>
            <a:pPr marL="457200" lvl="1" indent="0" algn="l">
              <a:buNone/>
            </a:pPr>
            <a:r>
              <a:rPr lang="en-AU" b="1" i="0" dirty="0">
                <a:solidFill>
                  <a:srgbClr val="000000"/>
                </a:solidFill>
                <a:effectLst/>
                <a:latin typeface="Arial" panose="020B0604020202020204" pitchFamily="34" charset="0"/>
              </a:rPr>
              <a:t>Year 9</a:t>
            </a:r>
            <a:r>
              <a:rPr lang="en-AU" b="0" i="0" dirty="0">
                <a:solidFill>
                  <a:srgbClr val="000000"/>
                </a:solidFill>
                <a:effectLst/>
                <a:latin typeface="Arial" panose="020B0604020202020204" pitchFamily="34" charset="0"/>
              </a:rPr>
              <a:t> - Simpson, ANZAC soldier, person on the home front, inventor, farmer, factory worker</a:t>
            </a:r>
          </a:p>
          <a:p>
            <a:pPr marL="457200" lvl="1" indent="0" algn="l">
              <a:buNone/>
            </a:pPr>
            <a:r>
              <a:rPr lang="en-AU" b="1" i="0" dirty="0">
                <a:solidFill>
                  <a:srgbClr val="000000"/>
                </a:solidFill>
                <a:effectLst/>
                <a:latin typeface="Arial" panose="020B0604020202020204" pitchFamily="34" charset="0"/>
              </a:rPr>
              <a:t>Year 10 </a:t>
            </a:r>
            <a:r>
              <a:rPr lang="en-AU" b="0" i="0" dirty="0">
                <a:solidFill>
                  <a:srgbClr val="000000"/>
                </a:solidFill>
                <a:effectLst/>
                <a:latin typeface="Arial" panose="020B0604020202020204" pitchFamily="34" charset="0"/>
              </a:rPr>
              <a:t>- Significant leader, Allied soldier, a Jewish person, Martin Luther King, Charles Perkins, Mabo </a:t>
            </a:r>
          </a:p>
          <a:p>
            <a:endParaRPr lang="en-AU" dirty="0"/>
          </a:p>
        </p:txBody>
      </p:sp>
      <p:pic>
        <p:nvPicPr>
          <p:cNvPr id="6" name="Picture 5" descr="A picture containing drawing&#10;&#10;Description automatically generated">
            <a:extLst>
              <a:ext uri="{FF2B5EF4-FFF2-40B4-BE49-F238E27FC236}">
                <a16:creationId xmlns:a16="http://schemas.microsoft.com/office/drawing/2014/main" id="{E0FCBD5F-F63B-4618-B3FD-D93878799A23}"/>
              </a:ext>
            </a:extLst>
          </p:cNvPr>
          <p:cNvPicPr>
            <a:picLocks noChangeAspect="1"/>
          </p:cNvPicPr>
          <p:nvPr/>
        </p:nvPicPr>
        <p:blipFill>
          <a:blip r:embed="rId2"/>
          <a:stretch>
            <a:fillRect/>
          </a:stretch>
        </p:blipFill>
        <p:spPr>
          <a:xfrm>
            <a:off x="2322415" y="5212691"/>
            <a:ext cx="2569498" cy="96684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42402246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6B128-AB73-42BA-813F-602B586F5BCF}"/>
              </a:ext>
            </a:extLst>
          </p:cNvPr>
          <p:cNvSpPr>
            <a:spLocks noGrp="1"/>
          </p:cNvSpPr>
          <p:nvPr>
            <p:ph type="title"/>
          </p:nvPr>
        </p:nvSpPr>
        <p: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fontScale="90000"/>
          </a:bodyPr>
          <a:lstStyle/>
          <a:p>
            <a:pPr algn="ctr"/>
            <a:r>
              <a:rPr lang="en-AU" dirty="0"/>
              <a:t>Idea Twelve: create your own historical evidence.</a:t>
            </a:r>
          </a:p>
        </p:txBody>
      </p:sp>
      <p:sp>
        <p:nvSpPr>
          <p:cNvPr id="3" name="Text Placeholder 2">
            <a:extLst>
              <a:ext uri="{FF2B5EF4-FFF2-40B4-BE49-F238E27FC236}">
                <a16:creationId xmlns:a16="http://schemas.microsoft.com/office/drawing/2014/main" id="{3DB18A70-B305-4B96-9A31-F4CBF7BE3767}"/>
              </a:ext>
            </a:extLst>
          </p:cNvPr>
          <p:cNvSpPr>
            <a:spLocks noGrp="1"/>
          </p:cNvSpPr>
          <p:nvPr>
            <p:ph type="body" idx="1"/>
          </p:nvPr>
        </p:nvSpPr>
        <p:spPr>
          <a:xfrm>
            <a:off x="839788" y="1938528"/>
            <a:ext cx="5157787" cy="1833372"/>
          </a:xfrm>
          <a:gradFill>
            <a:gsLst>
              <a:gs pos="0">
                <a:schemeClr val="accent6">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6">
                <a:lumMod val="20000"/>
                <a:lumOff val="80000"/>
              </a:schemeClr>
            </a:solidFill>
          </a:ln>
        </p:spPr>
        <p:txBody>
          <a:bodyPr>
            <a:noAutofit/>
          </a:bodyPr>
          <a:lstStyle/>
          <a:p>
            <a:pPr algn="ctr"/>
            <a:r>
              <a:rPr lang="en-US" sz="2800" b="0" i="0" dirty="0">
                <a:solidFill>
                  <a:srgbClr val="000000"/>
                </a:solidFill>
                <a:effectLst/>
                <a:latin typeface="Arial" panose="020B0604020202020204" pitchFamily="34" charset="0"/>
              </a:rPr>
              <a:t>Students are now all very well aware of COVID and the impacts that it has had on people worldwide.</a:t>
            </a:r>
            <a:endParaRPr lang="en-AU" sz="2800" dirty="0"/>
          </a:p>
        </p:txBody>
      </p:sp>
      <p:sp>
        <p:nvSpPr>
          <p:cNvPr id="4" name="Content Placeholder 3">
            <a:extLst>
              <a:ext uri="{FF2B5EF4-FFF2-40B4-BE49-F238E27FC236}">
                <a16:creationId xmlns:a16="http://schemas.microsoft.com/office/drawing/2014/main" id="{D212C0D7-08AE-4E6C-8A86-F3023ABD97F5}"/>
              </a:ext>
            </a:extLst>
          </p:cNvPr>
          <p:cNvSpPr>
            <a:spLocks noGrp="1"/>
          </p:cNvSpPr>
          <p:nvPr>
            <p:ph sz="half" idx="2"/>
          </p:nvPr>
        </p:nvSpPr>
        <p:spPr>
          <a:xfrm>
            <a:off x="839788" y="3876674"/>
            <a:ext cx="5157787" cy="2313813"/>
          </a:xfrm>
          <a:gradFill>
            <a:gsLst>
              <a:gs pos="0">
                <a:schemeClr val="accent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1"/>
            </a:solidFill>
          </a:ln>
        </p:spPr>
        <p:txBody>
          <a:bodyPr>
            <a:normAutofit fontScale="77500" lnSpcReduction="20000"/>
          </a:bodyPr>
          <a:lstStyle/>
          <a:p>
            <a:pPr marL="0" indent="0">
              <a:buNone/>
            </a:pPr>
            <a:r>
              <a:rPr lang="en-US" b="0" i="0" dirty="0">
                <a:solidFill>
                  <a:srgbClr val="000000"/>
                </a:solidFill>
                <a:effectLst/>
                <a:latin typeface="Arial" panose="020B0604020202020204" pitchFamily="34" charset="0"/>
              </a:rPr>
              <a:t>One day, this pandemic is perhaps going to be studied by history students. Our students are the ones who are going to end up being studied. </a:t>
            </a:r>
            <a:endParaRPr lang="en-AU" dirty="0"/>
          </a:p>
        </p:txBody>
      </p:sp>
      <p:sp>
        <p:nvSpPr>
          <p:cNvPr id="5" name="Text Placeholder 4">
            <a:extLst>
              <a:ext uri="{FF2B5EF4-FFF2-40B4-BE49-F238E27FC236}">
                <a16:creationId xmlns:a16="http://schemas.microsoft.com/office/drawing/2014/main" id="{05933FE8-3D9D-48FE-A134-53FDF0DD2504}"/>
              </a:ext>
            </a:extLst>
          </p:cNvPr>
          <p:cNvSpPr>
            <a:spLocks noGrp="1"/>
          </p:cNvSpPr>
          <p:nvPr>
            <p:ph type="body" sz="quarter" idx="3"/>
          </p:nvPr>
        </p:nvSpPr>
        <p:spPr>
          <a:gradFill>
            <a:gsLst>
              <a:gs pos="0">
                <a:schemeClr val="accent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1"/>
            </a:solidFill>
          </a:ln>
        </p:spPr>
        <p:txBody>
          <a:bodyPr>
            <a:normAutofit fontScale="47500" lnSpcReduction="20000"/>
          </a:bodyPr>
          <a:lstStyle/>
          <a:p>
            <a:r>
              <a:rPr lang="en-US" b="0" i="0" dirty="0">
                <a:solidFill>
                  <a:srgbClr val="000000"/>
                </a:solidFill>
                <a:effectLst/>
                <a:latin typeface="Arial" panose="020B0604020202020204" pitchFamily="34" charset="0"/>
              </a:rPr>
              <a:t>Students can all create a historical entry that could possibly be stored in the school library to be used for future reflections.</a:t>
            </a:r>
            <a:endParaRPr lang="en-AU" dirty="0"/>
          </a:p>
        </p:txBody>
      </p:sp>
      <p:sp>
        <p:nvSpPr>
          <p:cNvPr id="6" name="Content Placeholder 5">
            <a:extLst>
              <a:ext uri="{FF2B5EF4-FFF2-40B4-BE49-F238E27FC236}">
                <a16:creationId xmlns:a16="http://schemas.microsoft.com/office/drawing/2014/main" id="{A4D1FD9A-7C15-43CD-9C3F-67792C7CA73B}"/>
              </a:ext>
            </a:extLst>
          </p:cNvPr>
          <p:cNvSpPr>
            <a:spLocks noGrp="1"/>
          </p:cNvSpPr>
          <p:nvPr>
            <p:ph sz="quarter" idx="4"/>
          </p:nvPr>
        </p:nvSpPr>
        <p:spPr>
          <a:gradFill>
            <a:gsLst>
              <a:gs pos="0">
                <a:schemeClr val="accent6">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solidFill>
              <a:schemeClr val="accent1"/>
            </a:solidFill>
          </a:ln>
        </p:spPr>
        <p:txBody>
          <a:bodyPr>
            <a:normAutofit fontScale="77500" lnSpcReduction="20000"/>
          </a:bodyPr>
          <a:lstStyle/>
          <a:p>
            <a:pPr marL="0" indent="0" algn="ctr">
              <a:buNone/>
            </a:pPr>
            <a:r>
              <a:rPr lang="en-US" b="0" i="0" dirty="0">
                <a:solidFill>
                  <a:srgbClr val="000000"/>
                </a:solidFill>
                <a:effectLst/>
                <a:latin typeface="Arial" panose="020B0604020202020204" pitchFamily="34" charset="0"/>
              </a:rPr>
              <a:t>If they were going to leave behind evidence of these unprecedented times, what do they think is appropriate to leave? How do they think their evidence would compare to that of another student in a different location in Australia or in another country? </a:t>
            </a:r>
            <a:endParaRPr lang="en-AU" dirty="0"/>
          </a:p>
        </p:txBody>
      </p:sp>
    </p:spTree>
    <p:extLst>
      <p:ext uri="{BB962C8B-B14F-4D97-AF65-F5344CB8AC3E}">
        <p14:creationId xmlns:p14="http://schemas.microsoft.com/office/powerpoint/2010/main" val="3398580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D2E6170-CCDA-4A8E-93E5-71658BFB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7A5DCCC-E254-2A46-B736-ADE2EC4E75DA}"/>
              </a:ext>
            </a:extLst>
          </p:cNvPr>
          <p:cNvSpPr>
            <a:spLocks noGrp="1"/>
          </p:cNvSpPr>
          <p:nvPr>
            <p:ph type="title"/>
          </p:nvPr>
        </p:nvSpPr>
        <p:spPr>
          <a:xfrm>
            <a:off x="841248" y="644652"/>
            <a:ext cx="4175758" cy="5568696"/>
          </a:xfrm>
        </p:spPr>
        <p:txBody>
          <a:bodyPr>
            <a:normAutofit/>
          </a:bodyPr>
          <a:lstStyle/>
          <a:p>
            <a:pPr>
              <a:lnSpc>
                <a:spcPct val="90000"/>
              </a:lnSpc>
            </a:pPr>
            <a:r>
              <a:rPr lang="en-AU" sz="7200" u="sng" dirty="0"/>
              <a:t>IDEA One: </a:t>
            </a:r>
            <a:r>
              <a:rPr lang="en-AU" sz="7200" dirty="0"/>
              <a:t>Codes and Ciphers </a:t>
            </a:r>
          </a:p>
        </p:txBody>
      </p:sp>
      <p:sp>
        <p:nvSpPr>
          <p:cNvPr id="10" name="Freeform: Shape 9">
            <a:extLst>
              <a:ext uri="{FF2B5EF4-FFF2-40B4-BE49-F238E27FC236}">
                <a16:creationId xmlns:a16="http://schemas.microsoft.com/office/drawing/2014/main" id="{A80EBCDD-54A3-491E-9753-1240601E79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77731" y="0"/>
            <a:ext cx="6714269" cy="6858000"/>
          </a:xfrm>
          <a:custGeom>
            <a:avLst/>
            <a:gdLst>
              <a:gd name="connsiteX0" fmla="*/ 1097203 w 6714269"/>
              <a:gd name="connsiteY0" fmla="*/ 0 h 6858000"/>
              <a:gd name="connsiteX1" fmla="*/ 1154155 w 6714269"/>
              <a:gd name="connsiteY1" fmla="*/ 0 h 6858000"/>
              <a:gd name="connsiteX2" fmla="*/ 972305 w 6714269"/>
              <a:gd name="connsiteY2" fmla="*/ 343212 h 6858000"/>
              <a:gd name="connsiteX3" fmla="*/ 780524 w 6714269"/>
              <a:gd name="connsiteY3" fmla="*/ 761067 h 6858000"/>
              <a:gd name="connsiteX4" fmla="*/ 737045 w 6714269"/>
              <a:gd name="connsiteY4" fmla="*/ 865164 h 6858000"/>
              <a:gd name="connsiteX5" fmla="*/ 762322 w 6714269"/>
              <a:gd name="connsiteY5" fmla="*/ 830676 h 6858000"/>
              <a:gd name="connsiteX6" fmla="*/ 1118805 w 6714269"/>
              <a:gd name="connsiteY6" fmla="*/ 160440 h 6858000"/>
              <a:gd name="connsiteX7" fmla="*/ 1221640 w 6714269"/>
              <a:gd name="connsiteY7" fmla="*/ 0 h 6858000"/>
              <a:gd name="connsiteX8" fmla="*/ 6714269 w 6714269"/>
              <a:gd name="connsiteY8" fmla="*/ 0 h 6858000"/>
              <a:gd name="connsiteX9" fmla="*/ 6714269 w 6714269"/>
              <a:gd name="connsiteY9" fmla="*/ 6858000 h 6858000"/>
              <a:gd name="connsiteX10" fmla="*/ 704817 w 6714269"/>
              <a:gd name="connsiteY10" fmla="*/ 6858000 h 6858000"/>
              <a:gd name="connsiteX11" fmla="*/ 618717 w 6714269"/>
              <a:gd name="connsiteY11" fmla="*/ 6672538 h 6858000"/>
              <a:gd name="connsiteX12" fmla="*/ 309324 w 6714269"/>
              <a:gd name="connsiteY12" fmla="*/ 5833618 h 6858000"/>
              <a:gd name="connsiteX13" fmla="*/ 209850 w 6714269"/>
              <a:gd name="connsiteY13" fmla="*/ 5484180 h 6858000"/>
              <a:gd name="connsiteX14" fmla="*/ 211619 w 6714269"/>
              <a:gd name="connsiteY14" fmla="*/ 5517653 h 6858000"/>
              <a:gd name="connsiteX15" fmla="*/ 361778 w 6714269"/>
              <a:gd name="connsiteY15" fmla="*/ 6145524 h 6858000"/>
              <a:gd name="connsiteX16" fmla="*/ 591356 w 6714269"/>
              <a:gd name="connsiteY16" fmla="*/ 6843306 h 6858000"/>
              <a:gd name="connsiteX17" fmla="*/ 597415 w 6714269"/>
              <a:gd name="connsiteY17" fmla="*/ 6858000 h 6858000"/>
              <a:gd name="connsiteX18" fmla="*/ 545224 w 6714269"/>
              <a:gd name="connsiteY18" fmla="*/ 6858000 h 6858000"/>
              <a:gd name="connsiteX19" fmla="*/ 533604 w 6714269"/>
              <a:gd name="connsiteY19" fmla="*/ 6830072 h 6858000"/>
              <a:gd name="connsiteX20" fmla="*/ 169657 w 6714269"/>
              <a:gd name="connsiteY20" fmla="*/ 5556577 h 6858000"/>
              <a:gd name="connsiteX21" fmla="*/ 12169 w 6714269"/>
              <a:gd name="connsiteY21" fmla="*/ 4362835 h 6858000"/>
              <a:gd name="connsiteX22" fmla="*/ 46168 w 6714269"/>
              <a:gd name="connsiteY22" fmla="*/ 3338487 h 6858000"/>
              <a:gd name="connsiteX23" fmla="*/ 490574 w 6714269"/>
              <a:gd name="connsiteY23" fmla="*/ 1381078 h 6858000"/>
              <a:gd name="connsiteX24" fmla="*/ 984701 w 6714269"/>
              <a:gd name="connsiteY24" fmla="*/ 20824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714269" h="6858000">
                <a:moveTo>
                  <a:pt x="1097203" y="0"/>
                </a:moveTo>
                <a:lnTo>
                  <a:pt x="1154155" y="0"/>
                </a:lnTo>
                <a:lnTo>
                  <a:pt x="972305" y="343212"/>
                </a:lnTo>
                <a:cubicBezTo>
                  <a:pt x="904739" y="480367"/>
                  <a:pt x="840941" y="619727"/>
                  <a:pt x="780524" y="761067"/>
                </a:cubicBezTo>
                <a:cubicBezTo>
                  <a:pt x="765737" y="795681"/>
                  <a:pt x="751579" y="830550"/>
                  <a:pt x="737045" y="865164"/>
                </a:cubicBezTo>
                <a:cubicBezTo>
                  <a:pt x="748306" y="856057"/>
                  <a:pt x="757014" y="844174"/>
                  <a:pt x="762322" y="830676"/>
                </a:cubicBezTo>
                <a:cubicBezTo>
                  <a:pt x="870201" y="600612"/>
                  <a:pt x="988539" y="376889"/>
                  <a:pt x="1118805" y="160440"/>
                </a:cubicBezTo>
                <a:lnTo>
                  <a:pt x="1221640" y="0"/>
                </a:lnTo>
                <a:lnTo>
                  <a:pt x="6714269" y="0"/>
                </a:lnTo>
                <a:lnTo>
                  <a:pt x="6714269" y="6858000"/>
                </a:lnTo>
                <a:lnTo>
                  <a:pt x="704817" y="6858000"/>
                </a:lnTo>
                <a:lnTo>
                  <a:pt x="618717" y="6672538"/>
                </a:lnTo>
                <a:cubicBezTo>
                  <a:pt x="501618" y="6400947"/>
                  <a:pt x="398622" y="6121213"/>
                  <a:pt x="309324" y="5833618"/>
                </a:cubicBezTo>
                <a:cubicBezTo>
                  <a:pt x="275071" y="5723183"/>
                  <a:pt x="246125" y="5611225"/>
                  <a:pt x="209850" y="5484180"/>
                </a:cubicBezTo>
                <a:cubicBezTo>
                  <a:pt x="209859" y="5495363"/>
                  <a:pt x="210448" y="5506534"/>
                  <a:pt x="211619" y="5517653"/>
                </a:cubicBezTo>
                <a:cubicBezTo>
                  <a:pt x="261166" y="5727113"/>
                  <a:pt x="303888" y="5938474"/>
                  <a:pt x="361778" y="6145524"/>
                </a:cubicBezTo>
                <a:cubicBezTo>
                  <a:pt x="428356" y="6383258"/>
                  <a:pt x="504422" y="6616111"/>
                  <a:pt x="591356" y="6843306"/>
                </a:cubicBezTo>
                <a:lnTo>
                  <a:pt x="597415" y="6858000"/>
                </a:lnTo>
                <a:lnTo>
                  <a:pt x="545224" y="6858000"/>
                </a:lnTo>
                <a:lnTo>
                  <a:pt x="533604" y="6830072"/>
                </a:lnTo>
                <a:cubicBezTo>
                  <a:pt x="376384" y="6416985"/>
                  <a:pt x="257344" y="5991917"/>
                  <a:pt x="169657" y="5556577"/>
                </a:cubicBezTo>
                <a:cubicBezTo>
                  <a:pt x="90154" y="5162256"/>
                  <a:pt x="43261" y="4763750"/>
                  <a:pt x="12169" y="4362835"/>
                </a:cubicBezTo>
                <a:cubicBezTo>
                  <a:pt x="-14122" y="4019865"/>
                  <a:pt x="4458" y="3679429"/>
                  <a:pt x="46168" y="3338487"/>
                </a:cubicBezTo>
                <a:cubicBezTo>
                  <a:pt x="125796" y="2672248"/>
                  <a:pt x="274744" y="2016203"/>
                  <a:pt x="490574" y="1381078"/>
                </a:cubicBezTo>
                <a:cubicBezTo>
                  <a:pt x="629230" y="976550"/>
                  <a:pt x="791584" y="584320"/>
                  <a:pt x="984701" y="208241"/>
                </a:cubicBezTo>
                <a:close/>
              </a:path>
            </a:pathLst>
          </a:custGeom>
          <a:solidFill>
            <a:schemeClr val="accent1"/>
          </a:solidFill>
          <a:ln w="6857" cap="flat">
            <a:noFill/>
            <a:prstDash val="solid"/>
            <a:miter/>
          </a:ln>
        </p:spPr>
        <p:txBody>
          <a:bodyPr wrap="square" rtlCol="0" anchor="ctr">
            <a:noAutofit/>
          </a:bodyPr>
          <a:lstStyle/>
          <a:p>
            <a:endParaRPr lang="en-US" dirty="0"/>
          </a:p>
        </p:txBody>
      </p:sp>
      <p:sp>
        <p:nvSpPr>
          <p:cNvPr id="3" name="Content Placeholder 2">
            <a:extLst>
              <a:ext uri="{FF2B5EF4-FFF2-40B4-BE49-F238E27FC236}">
                <a16:creationId xmlns:a16="http://schemas.microsoft.com/office/drawing/2014/main" id="{9BBE152B-AD13-5D4D-B1DA-830F934F495D}"/>
              </a:ext>
            </a:extLst>
          </p:cNvPr>
          <p:cNvSpPr>
            <a:spLocks noGrp="1"/>
          </p:cNvSpPr>
          <p:nvPr>
            <p:ph idx="1"/>
          </p:nvPr>
        </p:nvSpPr>
        <p:spPr>
          <a:xfrm>
            <a:off x="6365404" y="644652"/>
            <a:ext cx="4985348" cy="5568695"/>
          </a:xfrm>
        </p:spPr>
        <p:txBody>
          <a:bodyPr anchor="ctr">
            <a:normAutofit/>
          </a:bodyPr>
          <a:lstStyle/>
          <a:p>
            <a:r>
              <a:rPr lang="en-AU" dirty="0">
                <a:solidFill>
                  <a:srgbClr val="FFFFFF"/>
                </a:solidFill>
              </a:rPr>
              <a:t>The course of wars and major historical events have been altered because of the infamous work of spies, saboteurs, secret agents and intelligence agencies </a:t>
            </a:r>
          </a:p>
          <a:p>
            <a:r>
              <a:rPr lang="en-AU" dirty="0">
                <a:solidFill>
                  <a:srgbClr val="FFFFFF"/>
                </a:solidFill>
              </a:rPr>
              <a:t>Engage your students in some of the challenges of history by challenging them to ‘crack the code’  </a:t>
            </a:r>
          </a:p>
          <a:p>
            <a:pPr lvl="1"/>
            <a:r>
              <a:rPr lang="en-AU" dirty="0">
                <a:solidFill>
                  <a:srgbClr val="FFFFFF"/>
                </a:solidFill>
              </a:rPr>
              <a:t>Morse Code </a:t>
            </a:r>
          </a:p>
          <a:p>
            <a:pPr lvl="1"/>
            <a:r>
              <a:rPr lang="en-AU" dirty="0">
                <a:solidFill>
                  <a:srgbClr val="FFFFFF"/>
                </a:solidFill>
              </a:rPr>
              <a:t>World War 1 Cipher </a:t>
            </a:r>
          </a:p>
          <a:p>
            <a:r>
              <a:rPr lang="en-AU" dirty="0">
                <a:solidFill>
                  <a:srgbClr val="FFFFFF"/>
                </a:solidFill>
              </a:rPr>
              <a:t>Make it a class activity or run the activity from a classroom or library across the week and see which team or pair of students can complete the activity in the fastest time! </a:t>
            </a:r>
          </a:p>
          <a:p>
            <a:endParaRPr lang="en-AU" dirty="0">
              <a:solidFill>
                <a:srgbClr val="FFFFFF"/>
              </a:solidFill>
            </a:endParaRPr>
          </a:p>
        </p:txBody>
      </p:sp>
      <p:pic>
        <p:nvPicPr>
          <p:cNvPr id="6" name="Picture 5" descr="A picture containing drawing&#10;&#10;Description automatically generated">
            <a:extLst>
              <a:ext uri="{FF2B5EF4-FFF2-40B4-BE49-F238E27FC236}">
                <a16:creationId xmlns:a16="http://schemas.microsoft.com/office/drawing/2014/main" id="{5286CE75-852A-6648-8B8E-44DADFE06627}"/>
              </a:ext>
            </a:extLst>
          </p:cNvPr>
          <p:cNvPicPr>
            <a:picLocks noChangeAspect="1"/>
          </p:cNvPicPr>
          <p:nvPr/>
        </p:nvPicPr>
        <p:blipFill>
          <a:blip r:embed="rId2"/>
          <a:stretch>
            <a:fillRect/>
          </a:stretch>
        </p:blipFill>
        <p:spPr>
          <a:xfrm>
            <a:off x="8498539" y="5504405"/>
            <a:ext cx="3312937" cy="1057760"/>
          </a:xfrm>
          <a:prstGeom prst="rect">
            <a:avLst/>
          </a:prstGeom>
        </p:spPr>
      </p:pic>
    </p:spTree>
    <p:extLst>
      <p:ext uri="{BB962C8B-B14F-4D97-AF65-F5344CB8AC3E}">
        <p14:creationId xmlns:p14="http://schemas.microsoft.com/office/powerpoint/2010/main" val="39590332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5F3D2-EBA6-4518-9B96-547119DAEC20}"/>
              </a:ext>
            </a:extLst>
          </p:cNvPr>
          <p:cNvSpPr>
            <a:spLocks noGrp="1"/>
          </p:cNvSpPr>
          <p:nvPr>
            <p:ph type="title"/>
          </p:nvPr>
        </p:nvSpPr>
        <p:spPr/>
        <p:txBody>
          <a:bodyPr/>
          <a:lstStyle/>
          <a:p>
            <a:r>
              <a:rPr lang="en-AU" dirty="0"/>
              <a:t>Idea Thirteen: Cartoon Captions</a:t>
            </a:r>
          </a:p>
        </p:txBody>
      </p:sp>
      <p:sp>
        <p:nvSpPr>
          <p:cNvPr id="3" name="Content Placeholder 2">
            <a:extLst>
              <a:ext uri="{FF2B5EF4-FFF2-40B4-BE49-F238E27FC236}">
                <a16:creationId xmlns:a16="http://schemas.microsoft.com/office/drawing/2014/main" id="{6167EFFB-021C-404E-BD0D-B10B54E527B9}"/>
              </a:ext>
            </a:extLst>
          </p:cNvPr>
          <p:cNvSpPr>
            <a:spLocks noGrp="1"/>
          </p:cNvSpPr>
          <p:nvPr>
            <p:ph sz="half" idx="1"/>
          </p:nvPr>
        </p:nvSpPr>
        <p:spPr/>
        <p:txBody>
          <a:bodyPr/>
          <a:lstStyle/>
          <a:p>
            <a:r>
              <a:rPr lang="en-AU" dirty="0"/>
              <a:t>Give Students a selection of historical cartoon and get them to create alternative captions for them.</a:t>
            </a:r>
          </a:p>
          <a:p>
            <a:r>
              <a:rPr lang="en-AU" dirty="0"/>
              <a:t>Give students a selection of captions and cartoons, get students to match the captions to cartoons.</a:t>
            </a:r>
          </a:p>
          <a:p>
            <a:pPr marL="0" indent="0">
              <a:buNone/>
            </a:pPr>
            <a:r>
              <a:rPr lang="en-AU" sz="1600" dirty="0"/>
              <a:t>Teacher resources: </a:t>
            </a:r>
            <a:r>
              <a:rPr lang="en-AU" sz="1600" dirty="0">
                <a:hlinkClick r:id="rId2"/>
              </a:rPr>
              <a:t>https://www.moadoph.gov.au/learning/classroom-resources/political-cartooning/</a:t>
            </a:r>
            <a:endParaRPr lang="en-AU" sz="1600" dirty="0"/>
          </a:p>
          <a:p>
            <a:endParaRPr lang="en-AU" dirty="0"/>
          </a:p>
          <a:p>
            <a:endParaRPr lang="en-AU" dirty="0"/>
          </a:p>
        </p:txBody>
      </p:sp>
      <p:pic>
        <p:nvPicPr>
          <p:cNvPr id="1026" name="Picture 2" descr="Australia's new climate policy via #insiders cartoon by David Pope ...">
            <a:extLst>
              <a:ext uri="{FF2B5EF4-FFF2-40B4-BE49-F238E27FC236}">
                <a16:creationId xmlns:a16="http://schemas.microsoft.com/office/drawing/2014/main" id="{0EB967CA-7CB6-4C78-984A-5392C8CE2A49}"/>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72200" y="2349659"/>
            <a:ext cx="5181600" cy="341122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B16BD87-3809-473E-978A-593CDB52C746}"/>
              </a:ext>
            </a:extLst>
          </p:cNvPr>
          <p:cNvSpPr txBox="1"/>
          <p:nvPr/>
        </p:nvSpPr>
        <p:spPr>
          <a:xfrm>
            <a:off x="6097348" y="5988623"/>
            <a:ext cx="6097348" cy="276999"/>
          </a:xfrm>
          <a:prstGeom prst="rect">
            <a:avLst/>
          </a:prstGeom>
          <a:noFill/>
        </p:spPr>
        <p:txBody>
          <a:bodyPr wrap="square">
            <a:spAutoFit/>
          </a:bodyPr>
          <a:lstStyle/>
          <a:p>
            <a:r>
              <a:rPr lang="en-US" sz="1200" b="0" i="0" dirty="0">
                <a:solidFill>
                  <a:srgbClr val="111111"/>
                </a:solidFill>
                <a:effectLst/>
                <a:latin typeface="-apple-system"/>
              </a:rPr>
              <a:t>Australia's new climate policy via </a:t>
            </a:r>
            <a:r>
              <a:rPr lang="en-US" sz="1200" b="1" i="0" u="none" strike="noStrike" dirty="0">
                <a:solidFill>
                  <a:srgbClr val="004B91"/>
                </a:solidFill>
                <a:effectLst/>
                <a:latin typeface="-apple-system"/>
                <a:hlinkClick r:id="rId4"/>
              </a:rPr>
              <a:t>#insiders</a:t>
            </a:r>
            <a:r>
              <a:rPr lang="en-US" sz="1200" b="0" i="0" dirty="0">
                <a:solidFill>
                  <a:srgbClr val="111111"/>
                </a:solidFill>
                <a:effectLst/>
                <a:latin typeface="-apple-system"/>
              </a:rPr>
              <a:t> cartoon by David Pope</a:t>
            </a:r>
            <a:endParaRPr lang="en-AU" sz="1200" dirty="0"/>
          </a:p>
        </p:txBody>
      </p:sp>
    </p:spTree>
    <p:extLst>
      <p:ext uri="{BB962C8B-B14F-4D97-AF65-F5344CB8AC3E}">
        <p14:creationId xmlns:p14="http://schemas.microsoft.com/office/powerpoint/2010/main" val="37188396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444BF-CE94-4BD3-86E3-9F002930F1B8}"/>
              </a:ext>
            </a:extLst>
          </p:cNvPr>
          <p:cNvSpPr>
            <a:spLocks noGrp="1"/>
          </p:cNvSpPr>
          <p:nvPr>
            <p:ph type="title"/>
          </p:nvPr>
        </p:nvSpPr>
        <p:spPr/>
        <p:txBody>
          <a:bodyPr>
            <a:normAutofit/>
          </a:bodyPr>
          <a:lstStyle/>
          <a:p>
            <a:r>
              <a:rPr lang="en-AU" dirty="0"/>
              <a:t>Idea Fourteen: </a:t>
            </a:r>
          </a:p>
        </p:txBody>
      </p:sp>
      <p:sp>
        <p:nvSpPr>
          <p:cNvPr id="3" name="Content Placeholder 2">
            <a:extLst>
              <a:ext uri="{FF2B5EF4-FFF2-40B4-BE49-F238E27FC236}">
                <a16:creationId xmlns:a16="http://schemas.microsoft.com/office/drawing/2014/main" id="{0DFD1B0E-6AA7-41F1-A4C0-2B3B33D89D7B}"/>
              </a:ext>
            </a:extLst>
          </p:cNvPr>
          <p:cNvSpPr>
            <a:spLocks noGrp="1"/>
          </p:cNvSpPr>
          <p:nvPr>
            <p:ph idx="1"/>
          </p:nvPr>
        </p:nvSpPr>
        <p:spPr/>
        <p:txBody>
          <a:bodyPr/>
          <a:lstStyle/>
          <a:p>
            <a:r>
              <a:rPr lang="en-AU" dirty="0"/>
              <a:t>Give Students a selection of historical cartoon and get them to create alternative captions for them.</a:t>
            </a:r>
          </a:p>
          <a:p>
            <a:r>
              <a:rPr lang="en-AU" dirty="0"/>
              <a:t>Give students a selection of captions and cartoons, get students to match the captions to cartoons.</a:t>
            </a:r>
          </a:p>
          <a:p>
            <a:r>
              <a:rPr lang="en-AU" dirty="0"/>
              <a:t>Get students to draw a cartoon that makes a social comment about today’s society or a current issue- or if they have access to a computer make a meme.</a:t>
            </a:r>
          </a:p>
          <a:p>
            <a:pPr marL="0" indent="0">
              <a:buNone/>
            </a:pPr>
            <a:endParaRPr lang="en-AU" dirty="0"/>
          </a:p>
          <a:p>
            <a:endParaRPr lang="en-AU" dirty="0"/>
          </a:p>
          <a:p>
            <a:endParaRPr lang="en-AU" dirty="0"/>
          </a:p>
        </p:txBody>
      </p:sp>
      <p:pic>
        <p:nvPicPr>
          <p:cNvPr id="5" name="Picture 4" descr="A picture containing drawing&#10;&#10;Description automatically generated">
            <a:extLst>
              <a:ext uri="{FF2B5EF4-FFF2-40B4-BE49-F238E27FC236}">
                <a16:creationId xmlns:a16="http://schemas.microsoft.com/office/drawing/2014/main" id="{C859228D-F311-4861-B25B-3FE5A9B6851A}"/>
              </a:ext>
            </a:extLst>
          </p:cNvPr>
          <p:cNvPicPr>
            <a:picLocks noChangeAspect="1"/>
          </p:cNvPicPr>
          <p:nvPr/>
        </p:nvPicPr>
        <p:blipFill>
          <a:blip r:embed="rId2"/>
          <a:stretch>
            <a:fillRect/>
          </a:stretch>
        </p:blipFill>
        <p:spPr>
          <a:xfrm>
            <a:off x="7541778" y="4306383"/>
            <a:ext cx="2569498" cy="96684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36379921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63124-9359-471B-A7F9-30814D36D78B}"/>
              </a:ext>
            </a:extLst>
          </p:cNvPr>
          <p:cNvSpPr>
            <a:spLocks noGrp="1"/>
          </p:cNvSpPr>
          <p:nvPr>
            <p:ph type="title"/>
          </p:nvPr>
        </p:nvSpPr>
        <p:spPr>
          <a:solidFill>
            <a:schemeClr val="accent1">
              <a:lumMod val="40000"/>
              <a:lumOff val="60000"/>
            </a:schemeClr>
          </a:solidFill>
        </p:spPr>
        <p:txBody>
          <a:bodyPr/>
          <a:lstStyle/>
          <a:p>
            <a:r>
              <a:rPr lang="en-AU" dirty="0"/>
              <a:t>Idea Fifteen: Digging up the past</a:t>
            </a:r>
          </a:p>
        </p:txBody>
      </p:sp>
      <p:sp>
        <p:nvSpPr>
          <p:cNvPr id="3" name="Content Placeholder 2">
            <a:extLst>
              <a:ext uri="{FF2B5EF4-FFF2-40B4-BE49-F238E27FC236}">
                <a16:creationId xmlns:a16="http://schemas.microsoft.com/office/drawing/2014/main" id="{3F675D2A-853A-4B7C-9FB9-A7BABAD62D0D}"/>
              </a:ext>
            </a:extLst>
          </p:cNvPr>
          <p:cNvSpPr>
            <a:spLocks noGrp="1"/>
          </p:cNvSpPr>
          <p:nvPr>
            <p:ph sz="half" idx="1"/>
          </p:nvPr>
        </p:nvSpPr>
        <p:spPr>
          <a:solidFill>
            <a:schemeClr val="accent1">
              <a:lumMod val="20000"/>
              <a:lumOff val="80000"/>
            </a:schemeClr>
          </a:solidFill>
          <a:ln>
            <a:solidFill>
              <a:srgbClr val="FF9900"/>
            </a:solidFill>
          </a:ln>
        </p:spPr>
        <p:txBody>
          <a:bodyPr/>
          <a:lstStyle/>
          <a:p>
            <a:pPr marL="0" indent="0" algn="ctr">
              <a:buNone/>
            </a:pPr>
            <a:r>
              <a:rPr lang="en-US" sz="1800" b="1" i="0" dirty="0">
                <a:solidFill>
                  <a:srgbClr val="000000"/>
                </a:solidFill>
                <a:effectLst/>
                <a:latin typeface="The Hand" panose="03070502030502020204" pitchFamily="66" charset="0"/>
              </a:rPr>
              <a:t>The image is the results of an archaeological excavation of a midden in a cave in Tasmania.</a:t>
            </a:r>
          </a:p>
          <a:p>
            <a:pPr algn="l" rtl="0" latinLnBrk="0"/>
            <a:r>
              <a:rPr lang="en-US" sz="1800" b="1" i="0" dirty="0">
                <a:solidFill>
                  <a:srgbClr val="000000"/>
                </a:solidFill>
                <a:effectLst/>
                <a:latin typeface="The Hand" panose="03070502030502020204" pitchFamily="66" charset="0"/>
              </a:rPr>
              <a:t>The earliest date in this drawing is 20,000BP</a:t>
            </a:r>
            <a:endParaRPr lang="en-US" b="1" i="0" dirty="0">
              <a:solidFill>
                <a:srgbClr val="201F1E"/>
              </a:solidFill>
              <a:effectLst/>
              <a:latin typeface="Segoe UI" panose="020B0502040204020203" pitchFamily="34" charset="0"/>
            </a:endParaRPr>
          </a:p>
          <a:p>
            <a:pPr algn="l" rtl="0" latinLnBrk="0"/>
            <a:r>
              <a:rPr lang="en-US" sz="1800" b="1" i="0" dirty="0">
                <a:solidFill>
                  <a:srgbClr val="000000"/>
                </a:solidFill>
                <a:effectLst/>
                <a:latin typeface="The Hand" panose="03070502030502020204" pitchFamily="66" charset="0"/>
              </a:rPr>
              <a:t> Dates have been inserted at different historical points in the excavation</a:t>
            </a:r>
            <a:endParaRPr lang="en-US" b="1" i="0" dirty="0">
              <a:solidFill>
                <a:srgbClr val="201F1E"/>
              </a:solidFill>
              <a:effectLst/>
              <a:latin typeface="Segoe UI" panose="020B0502040204020203" pitchFamily="34" charset="0"/>
            </a:endParaRPr>
          </a:p>
          <a:p>
            <a:pPr algn="l" rtl="0" latinLnBrk="0"/>
            <a:r>
              <a:rPr lang="en-US" sz="1800" b="1" i="0" dirty="0">
                <a:solidFill>
                  <a:srgbClr val="000000"/>
                </a:solidFill>
                <a:effectLst/>
                <a:latin typeface="The Hand" panose="03070502030502020204" pitchFamily="66" charset="0"/>
              </a:rPr>
              <a:t> There is a key down the left side which identifies the contents of the excavation.</a:t>
            </a:r>
            <a:endParaRPr lang="en-US" b="1" i="0" dirty="0">
              <a:solidFill>
                <a:srgbClr val="201F1E"/>
              </a:solidFill>
              <a:effectLst/>
              <a:latin typeface="Segoe UI" panose="020B0502040204020203" pitchFamily="34" charset="0"/>
            </a:endParaRPr>
          </a:p>
          <a:p>
            <a:pPr algn="l" rtl="0" latinLnBrk="0"/>
            <a:r>
              <a:rPr lang="en-US" sz="1800" b="1" i="0" dirty="0">
                <a:solidFill>
                  <a:srgbClr val="000000"/>
                </a:solidFill>
                <a:effectLst/>
                <a:latin typeface="The Hand" panose="03070502030502020204" pitchFamily="66" charset="0"/>
              </a:rPr>
              <a:t> The excavation is of an indigenous  midden.</a:t>
            </a:r>
            <a:endParaRPr lang="en-US" b="1" i="0" dirty="0">
              <a:solidFill>
                <a:srgbClr val="201F1E"/>
              </a:solidFill>
              <a:effectLst/>
              <a:latin typeface="Segoe UI" panose="020B0502040204020203" pitchFamily="34" charset="0"/>
            </a:endParaRPr>
          </a:p>
          <a:p>
            <a:endParaRPr lang="en-AU" dirty="0"/>
          </a:p>
        </p:txBody>
      </p:sp>
      <p:pic>
        <p:nvPicPr>
          <p:cNvPr id="6" name="Content Placeholder 5">
            <a:extLst>
              <a:ext uri="{FF2B5EF4-FFF2-40B4-BE49-F238E27FC236}">
                <a16:creationId xmlns:a16="http://schemas.microsoft.com/office/drawing/2014/main" id="{94384983-070B-47C2-B7BA-F37FF00B4CD2}"/>
              </a:ext>
            </a:extLst>
          </p:cNvPr>
          <p:cNvPicPr>
            <a:picLocks noGrp="1" noChangeAspect="1"/>
          </p:cNvPicPr>
          <p:nvPr>
            <p:ph sz="half" idx="2"/>
          </p:nvPr>
        </p:nvPicPr>
        <p:blipFill>
          <a:blip r:embed="rId2"/>
          <a:stretch>
            <a:fillRect/>
          </a:stretch>
        </p:blipFill>
        <p:spPr>
          <a:xfrm>
            <a:off x="6384616" y="1928813"/>
            <a:ext cx="4257960" cy="4252912"/>
          </a:xfrm>
          <a:ln>
            <a:solidFill>
              <a:srgbClr val="FF9900"/>
            </a:solidFill>
          </a:ln>
        </p:spPr>
      </p:pic>
      <p:pic>
        <p:nvPicPr>
          <p:cNvPr id="8" name="Picture 7" descr="A picture containing drawing&#10;&#10;Description automatically generated">
            <a:extLst>
              <a:ext uri="{FF2B5EF4-FFF2-40B4-BE49-F238E27FC236}">
                <a16:creationId xmlns:a16="http://schemas.microsoft.com/office/drawing/2014/main" id="{DFDD395E-6DDD-4FD4-83C6-FA7540B4367A}"/>
              </a:ext>
            </a:extLst>
          </p:cNvPr>
          <p:cNvPicPr>
            <a:picLocks noChangeAspect="1"/>
          </p:cNvPicPr>
          <p:nvPr/>
        </p:nvPicPr>
        <p:blipFill>
          <a:blip r:embed="rId3"/>
          <a:stretch>
            <a:fillRect/>
          </a:stretch>
        </p:blipFill>
        <p:spPr>
          <a:xfrm>
            <a:off x="1618130" y="4339325"/>
            <a:ext cx="3621740" cy="1362786"/>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33722305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C93F9-A432-4F31-A76B-33AC0FC3B035}"/>
              </a:ext>
            </a:extLst>
          </p:cNvPr>
          <p:cNvSpPr>
            <a:spLocks noGrp="1"/>
          </p:cNvSpPr>
          <p:nvPr>
            <p:ph type="title"/>
          </p:nvPr>
        </p:nvSpPr>
        <p:spPr/>
        <p:txBody>
          <a:bodyPr/>
          <a:lstStyle/>
          <a:p>
            <a:r>
              <a:rPr lang="en-AU" dirty="0"/>
              <a:t>Ideas to use the source.</a:t>
            </a:r>
          </a:p>
        </p:txBody>
      </p:sp>
      <p:sp>
        <p:nvSpPr>
          <p:cNvPr id="3" name="Content Placeholder 2">
            <a:extLst>
              <a:ext uri="{FF2B5EF4-FFF2-40B4-BE49-F238E27FC236}">
                <a16:creationId xmlns:a16="http://schemas.microsoft.com/office/drawing/2014/main" id="{B3D99ABE-3D3A-4312-8D00-C254CBBDF201}"/>
              </a:ext>
            </a:extLst>
          </p:cNvPr>
          <p:cNvSpPr>
            <a:spLocks noGrp="1"/>
          </p:cNvSpPr>
          <p:nvPr>
            <p:ph sz="half" idx="1"/>
          </p:nvPr>
        </p:nvSpPr>
        <p:spPr/>
        <p:txBody>
          <a:bodyPr>
            <a:normAutofit fontScale="62500" lnSpcReduction="20000"/>
          </a:bodyPr>
          <a:lstStyle/>
          <a:p>
            <a:pPr marL="0" indent="0" rtl="0" latinLnBrk="0">
              <a:buNone/>
            </a:pPr>
            <a:r>
              <a:rPr lang="en-US" sz="2900" b="1" dirty="0">
                <a:solidFill>
                  <a:srgbClr val="000000"/>
                </a:solidFill>
                <a:latin typeface="The Hand" panose="03070502030502020204" pitchFamily="66" charset="0"/>
              </a:rPr>
              <a:t>As history detectives get students in small groups to identify what they can tell about the people who used this cave midden. </a:t>
            </a:r>
          </a:p>
          <a:p>
            <a:pPr marL="0" indent="0" algn="l" rtl="0" latinLnBrk="0">
              <a:buNone/>
            </a:pPr>
            <a:r>
              <a:rPr lang="en-US" sz="2800" b="1" i="0" dirty="0">
                <a:solidFill>
                  <a:srgbClr val="000000"/>
                </a:solidFill>
                <a:effectLst/>
                <a:latin typeface="The Hand" panose="03070502030502020204" pitchFamily="66" charset="0"/>
              </a:rPr>
              <a:t>Extra questions to ask can be: </a:t>
            </a:r>
          </a:p>
          <a:p>
            <a:pPr algn="l" rtl="0" latinLnBrk="0"/>
            <a:r>
              <a:rPr lang="en-US" sz="2800" b="1" i="0" dirty="0">
                <a:solidFill>
                  <a:srgbClr val="000000"/>
                </a:solidFill>
                <a:effectLst/>
                <a:latin typeface="The Hand" panose="03070502030502020204" pitchFamily="66" charset="0"/>
              </a:rPr>
              <a:t>Why are there lumps of limestone in the very bottom of the midden?</a:t>
            </a:r>
            <a:endParaRPr lang="en-US" sz="2800" b="1" i="0" dirty="0">
              <a:solidFill>
                <a:srgbClr val="201F1E"/>
              </a:solidFill>
              <a:effectLst/>
              <a:latin typeface="Segoe UI" panose="020B0502040204020203" pitchFamily="34" charset="0"/>
            </a:endParaRPr>
          </a:p>
          <a:p>
            <a:pPr algn="l" rtl="0" latinLnBrk="0"/>
            <a:r>
              <a:rPr lang="en-US" sz="2800" b="1" i="0" dirty="0">
                <a:solidFill>
                  <a:srgbClr val="000000"/>
                </a:solidFill>
                <a:effectLst/>
                <a:latin typeface="The Hand" panose="03070502030502020204" pitchFamily="66" charset="0"/>
              </a:rPr>
              <a:t>Using evidence from the stratification layers work out the length of time the cave was inhabited.</a:t>
            </a:r>
            <a:endParaRPr lang="en-US" sz="2800" b="1" i="0" dirty="0">
              <a:solidFill>
                <a:srgbClr val="201F1E"/>
              </a:solidFill>
              <a:effectLst/>
              <a:latin typeface="Segoe UI" panose="020B0502040204020203" pitchFamily="34" charset="0"/>
            </a:endParaRPr>
          </a:p>
          <a:p>
            <a:pPr algn="l" rtl="0" latinLnBrk="0"/>
            <a:r>
              <a:rPr lang="en-US" sz="2800" b="1" i="0" dirty="0">
                <a:solidFill>
                  <a:srgbClr val="000000"/>
                </a:solidFill>
                <a:effectLst/>
                <a:latin typeface="The Hand" panose="03070502030502020204" pitchFamily="66" charset="0"/>
              </a:rPr>
              <a:t>Identify and date when the different types of animals, fish and birds appeared in the diet of the indigenous people.</a:t>
            </a:r>
            <a:endParaRPr lang="en-US" sz="2800" b="1" i="0" dirty="0">
              <a:solidFill>
                <a:srgbClr val="201F1E"/>
              </a:solidFill>
              <a:effectLst/>
              <a:latin typeface="Segoe UI" panose="020B0502040204020203" pitchFamily="34" charset="0"/>
            </a:endParaRPr>
          </a:p>
          <a:p>
            <a:pPr algn="l" rtl="0" latinLnBrk="0"/>
            <a:r>
              <a:rPr lang="en-US" sz="2800" b="1" i="0" dirty="0">
                <a:solidFill>
                  <a:srgbClr val="000000"/>
                </a:solidFill>
                <a:effectLst/>
                <a:latin typeface="The Hand" panose="03070502030502020204" pitchFamily="66" charset="0"/>
              </a:rPr>
              <a:t>Categorise the types of food that was being consumed. Suggest a location for the cave and midden  </a:t>
            </a:r>
            <a:r>
              <a:rPr lang="en-US" sz="2800" b="1" i="0" dirty="0">
                <a:solidFill>
                  <a:srgbClr val="000000"/>
                </a:solidFill>
                <a:effectLst/>
                <a:latin typeface="inherit"/>
              </a:rPr>
              <a:t>–</a:t>
            </a:r>
            <a:r>
              <a:rPr lang="en-US" sz="2800" b="1" i="0" dirty="0">
                <a:solidFill>
                  <a:srgbClr val="000000"/>
                </a:solidFill>
                <a:effectLst/>
                <a:latin typeface="The Hand" panose="03070502030502020204" pitchFamily="66" charset="0"/>
              </a:rPr>
              <a:t> coastal, desert, mountains --  and support the suggestion with evidence.</a:t>
            </a:r>
            <a:endParaRPr lang="en-US" sz="2800" b="1" i="0" dirty="0">
              <a:solidFill>
                <a:srgbClr val="201F1E"/>
              </a:solidFill>
              <a:effectLst/>
              <a:latin typeface="Segoe UI" panose="020B0502040204020203" pitchFamily="34" charset="0"/>
            </a:endParaRPr>
          </a:p>
          <a:p>
            <a:pPr algn="l" rtl="0" latinLnBrk="0"/>
            <a:r>
              <a:rPr lang="en-US" sz="2800" b="1" i="0" dirty="0">
                <a:solidFill>
                  <a:srgbClr val="000000"/>
                </a:solidFill>
                <a:effectLst/>
                <a:latin typeface="The Hand" panose="03070502030502020204" pitchFamily="66" charset="0"/>
              </a:rPr>
              <a:t> Based on  evidence suggest reasons for the changes seen in the deposits in the midden.</a:t>
            </a:r>
            <a:endParaRPr lang="en-US" sz="2800" b="1" i="0" dirty="0">
              <a:solidFill>
                <a:srgbClr val="201F1E"/>
              </a:solidFill>
              <a:effectLst/>
              <a:latin typeface="Segoe UI" panose="020B0502040204020203" pitchFamily="34" charset="0"/>
            </a:endParaRPr>
          </a:p>
          <a:p>
            <a:pPr marL="0" indent="0" rtl="0" latinLnBrk="0">
              <a:buNone/>
            </a:pPr>
            <a:endParaRPr lang="en-US" sz="2900" b="1" dirty="0">
              <a:solidFill>
                <a:srgbClr val="000000"/>
              </a:solidFill>
              <a:latin typeface="The Hand" panose="03070502030502020204" pitchFamily="66" charset="0"/>
            </a:endParaRPr>
          </a:p>
          <a:p>
            <a:pPr marL="0" indent="0" algn="l" rtl="0" latinLnBrk="0">
              <a:buNone/>
            </a:pPr>
            <a:endParaRPr lang="en-US" sz="2900" dirty="0">
              <a:solidFill>
                <a:srgbClr val="000000"/>
              </a:solidFill>
              <a:latin typeface="The Hand" panose="03070502030502020204" pitchFamily="66" charset="0"/>
            </a:endParaRPr>
          </a:p>
          <a:p>
            <a:pPr marL="0" indent="0" algn="l" rtl="0" latinLnBrk="0">
              <a:buNone/>
            </a:pPr>
            <a:endParaRPr lang="en-US" sz="1800" dirty="0">
              <a:solidFill>
                <a:srgbClr val="000000"/>
              </a:solidFill>
              <a:latin typeface="The Hand" panose="03070502030502020204" pitchFamily="66" charset="0"/>
            </a:endParaRPr>
          </a:p>
          <a:p>
            <a:endParaRPr lang="en-AU" dirty="0"/>
          </a:p>
        </p:txBody>
      </p:sp>
      <p:sp>
        <p:nvSpPr>
          <p:cNvPr id="4" name="Content Placeholder 3">
            <a:extLst>
              <a:ext uri="{FF2B5EF4-FFF2-40B4-BE49-F238E27FC236}">
                <a16:creationId xmlns:a16="http://schemas.microsoft.com/office/drawing/2014/main" id="{AB872D81-84C5-4B62-9912-8CC24144FE20}"/>
              </a:ext>
            </a:extLst>
          </p:cNvPr>
          <p:cNvSpPr>
            <a:spLocks noGrp="1"/>
          </p:cNvSpPr>
          <p:nvPr>
            <p:ph sz="half" idx="2"/>
          </p:nvPr>
        </p:nvSpPr>
        <p:spPr/>
        <p:txBody>
          <a:bodyPr>
            <a:normAutofit fontScale="62500" lnSpcReduction="20000"/>
          </a:bodyPr>
          <a:lstStyle/>
          <a:p>
            <a:pPr algn="l" rtl="0" latinLnBrk="0"/>
            <a:r>
              <a:rPr lang="en-US" sz="3200" b="1" i="0" dirty="0">
                <a:solidFill>
                  <a:srgbClr val="000000"/>
                </a:solidFill>
                <a:effectLst/>
                <a:latin typeface="The Hand" panose="03070502030502020204" pitchFamily="66" charset="0"/>
              </a:rPr>
              <a:t>Based on  evidence draw conclusions about the life and culture of the people who have used the site from 20,000BP to the present day.</a:t>
            </a:r>
            <a:endParaRPr lang="en-US" b="1" i="0" dirty="0">
              <a:solidFill>
                <a:srgbClr val="201F1E"/>
              </a:solidFill>
              <a:effectLst/>
              <a:latin typeface="Segoe UI" panose="020B0502040204020203" pitchFamily="34" charset="0"/>
            </a:endParaRPr>
          </a:p>
          <a:p>
            <a:pPr algn="l" rtl="0" latinLnBrk="0"/>
            <a:r>
              <a:rPr lang="en-US" sz="3200" b="1" i="0" dirty="0">
                <a:solidFill>
                  <a:srgbClr val="000000"/>
                </a:solidFill>
                <a:effectLst/>
                <a:latin typeface="The Hand" panose="03070502030502020204" pitchFamily="66" charset="0"/>
              </a:rPr>
              <a:t>Based on evidence estimate length of indigenous occupation of land.</a:t>
            </a:r>
          </a:p>
          <a:p>
            <a:pPr marL="0" indent="0" algn="l" rtl="0" latinLnBrk="0">
              <a:buNone/>
            </a:pPr>
            <a:r>
              <a:rPr lang="en-US" b="1" dirty="0">
                <a:solidFill>
                  <a:srgbClr val="000000"/>
                </a:solidFill>
                <a:latin typeface="The Hand" panose="03070502030502020204" pitchFamily="66" charset="0"/>
              </a:rPr>
              <a:t>                                      Extra, extra ideas</a:t>
            </a:r>
          </a:p>
          <a:p>
            <a:pPr algn="l" rtl="0" latinLnBrk="0"/>
            <a:r>
              <a:rPr lang="en-US" b="1" i="0" dirty="0">
                <a:solidFill>
                  <a:srgbClr val="000000"/>
                </a:solidFill>
                <a:effectLst/>
                <a:latin typeface="The Hand" panose="03070502030502020204" pitchFamily="66" charset="0"/>
              </a:rPr>
              <a:t>Imagine Historians, 300 years from now went through your family's rubbish- what could they tell about you and your family?</a:t>
            </a:r>
          </a:p>
          <a:p>
            <a:pPr algn="l" rtl="0" latinLnBrk="0"/>
            <a:r>
              <a:rPr lang="en-US" b="1" dirty="0">
                <a:solidFill>
                  <a:srgbClr val="000000"/>
                </a:solidFill>
                <a:latin typeface="The Hand" panose="03070502030502020204" pitchFamily="66" charset="0"/>
              </a:rPr>
              <a:t>If you are feeling adventurous and brave you could get your students to do a dig in your school bins- what do they tell us about our society? Then get them to classify the rubbish and recycle- that way you are covering sustainability as well!!!</a:t>
            </a:r>
            <a:endParaRPr lang="en-US" b="1" i="0" dirty="0">
              <a:solidFill>
                <a:srgbClr val="000000"/>
              </a:solidFill>
              <a:effectLst/>
              <a:latin typeface="The Hand" panose="03070502030502020204" pitchFamily="66" charset="0"/>
            </a:endParaRPr>
          </a:p>
          <a:p>
            <a:pPr algn="l" rtl="0" latinLnBrk="0"/>
            <a:endParaRPr lang="en-US" b="1" i="0" dirty="0">
              <a:solidFill>
                <a:srgbClr val="201F1E"/>
              </a:solidFill>
              <a:effectLst/>
              <a:latin typeface="Segoe UI" panose="020B0502040204020203" pitchFamily="34" charset="0"/>
            </a:endParaRPr>
          </a:p>
        </p:txBody>
      </p:sp>
      <p:pic>
        <p:nvPicPr>
          <p:cNvPr id="6" name="Picture 5" descr="A picture containing drawing&#10;&#10;Description automatically generated">
            <a:extLst>
              <a:ext uri="{FF2B5EF4-FFF2-40B4-BE49-F238E27FC236}">
                <a16:creationId xmlns:a16="http://schemas.microsoft.com/office/drawing/2014/main" id="{DDD90EA2-7465-4879-912E-342709386C4D}"/>
              </a:ext>
            </a:extLst>
          </p:cNvPr>
          <p:cNvPicPr>
            <a:picLocks noChangeAspect="1"/>
          </p:cNvPicPr>
          <p:nvPr/>
        </p:nvPicPr>
        <p:blipFill>
          <a:blip r:embed="rId2"/>
          <a:stretch>
            <a:fillRect/>
          </a:stretch>
        </p:blipFill>
        <p:spPr>
          <a:xfrm>
            <a:off x="8140310" y="5429756"/>
            <a:ext cx="3621740" cy="903534"/>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3327026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6">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1"/>
          </a:solidFill>
          <a:ln w="38100" cap="rnd">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6CCB956-4614-774D-AEC6-D8AF868FD451}"/>
              </a:ext>
            </a:extLst>
          </p:cNvPr>
          <p:cNvSpPr>
            <a:spLocks noGrp="1"/>
          </p:cNvSpPr>
          <p:nvPr>
            <p:ph type="title"/>
          </p:nvPr>
        </p:nvSpPr>
        <p:spPr>
          <a:xfrm>
            <a:off x="838200" y="365125"/>
            <a:ext cx="10515600" cy="1325563"/>
          </a:xfrm>
        </p:spPr>
        <p:txBody>
          <a:bodyPr>
            <a:normAutofit/>
          </a:bodyPr>
          <a:lstStyle/>
          <a:p>
            <a:r>
              <a:rPr lang="en-AU" sz="6100" dirty="0"/>
              <a:t>Cipher activity instructions: </a:t>
            </a:r>
          </a:p>
        </p:txBody>
      </p:sp>
      <p:sp>
        <p:nvSpPr>
          <p:cNvPr id="3" name="Content Placeholder 2">
            <a:extLst>
              <a:ext uri="{FF2B5EF4-FFF2-40B4-BE49-F238E27FC236}">
                <a16:creationId xmlns:a16="http://schemas.microsoft.com/office/drawing/2014/main" id="{CE481FA9-35E6-EB41-AC90-7D14D22EC48C}"/>
              </a:ext>
            </a:extLst>
          </p:cNvPr>
          <p:cNvSpPr>
            <a:spLocks noGrp="1"/>
          </p:cNvSpPr>
          <p:nvPr>
            <p:ph idx="1"/>
          </p:nvPr>
        </p:nvSpPr>
        <p:spPr>
          <a:xfrm>
            <a:off x="322729" y="1929384"/>
            <a:ext cx="11528612" cy="4545202"/>
          </a:xfrm>
        </p:spPr>
        <p:txBody>
          <a:bodyPr>
            <a:normAutofit fontScale="92500" lnSpcReduction="20000"/>
          </a:bodyPr>
          <a:lstStyle/>
          <a:p>
            <a:pPr>
              <a:lnSpc>
                <a:spcPct val="100000"/>
              </a:lnSpc>
            </a:pPr>
            <a:r>
              <a:rPr lang="en-AU" sz="2000" dirty="0"/>
              <a:t>CIPHER ACTIVITY INSTRUCTIONS: </a:t>
            </a:r>
          </a:p>
          <a:p>
            <a:pPr>
              <a:lnSpc>
                <a:spcPct val="100000"/>
              </a:lnSpc>
            </a:pPr>
            <a:r>
              <a:rPr lang="en-AU" sz="2000" dirty="0"/>
              <a:t>Read the following as an introduction to the activity: </a:t>
            </a:r>
          </a:p>
          <a:p>
            <a:pPr>
              <a:lnSpc>
                <a:spcPct val="100000"/>
              </a:lnSpc>
            </a:pPr>
            <a:r>
              <a:rPr lang="en-AU" sz="2000" dirty="0"/>
              <a:t>For at least two thousand years there have been people who wanted to send messages which could only be read by the people for whom they were intended. When a message is sent by hand, carried from the sender to the recipient, whether by a slave, as in ancient Greece or Rome, or by the Post Office today, there is a risk of it going astray. The slave might be captured, or the postman might deliver to the wrong address. If the message is written in clear, that is, in a natural language without any attempt at concealment, anyone getting hold of it will be able to read it and, if they know the language, understand it.</a:t>
            </a:r>
          </a:p>
          <a:p>
            <a:pPr>
              <a:lnSpc>
                <a:spcPct val="100000"/>
              </a:lnSpc>
            </a:pPr>
            <a:r>
              <a:rPr lang="en-AU" sz="2000" dirty="0"/>
              <a:t>Whilst Code- and cipher-breaking have been in operation for centuries, cryptanalysis – the art of deciphering encoded messages – took on a new importance during WW2 as British intelligence strived to reveal the true meaning of encrypted German military messages: what is now known as the Enigma code. </a:t>
            </a:r>
          </a:p>
          <a:p>
            <a:pPr>
              <a:lnSpc>
                <a:spcPct val="100000"/>
              </a:lnSpc>
            </a:pPr>
            <a:r>
              <a:rPr lang="en-AU" sz="2000" dirty="0"/>
              <a:t>Give them the first activity – MORSE CODE activity sheet (1 sheet per group). Before beginning – read through the “historical footnote” at the bottom of the page</a:t>
            </a:r>
          </a:p>
          <a:p>
            <a:pPr>
              <a:lnSpc>
                <a:spcPct val="100000"/>
              </a:lnSpc>
            </a:pPr>
            <a:r>
              <a:rPr lang="en-AU" sz="2000" dirty="0"/>
              <a:t>Then, ask them to decode the message! </a:t>
            </a:r>
          </a:p>
          <a:p>
            <a:pPr>
              <a:lnSpc>
                <a:spcPct val="100000"/>
              </a:lnSpc>
            </a:pPr>
            <a:r>
              <a:rPr lang="en-AU" sz="2000" dirty="0"/>
              <a:t>Hand out the activity sheet for the World War 1 cipher – tell them to get ‘cracking’</a:t>
            </a:r>
          </a:p>
          <a:p>
            <a:pPr>
              <a:lnSpc>
                <a:spcPct val="100000"/>
              </a:lnSpc>
            </a:pPr>
            <a:r>
              <a:rPr lang="en-AU" sz="2000" dirty="0"/>
              <a:t>This cipher is MUCH hard. Encourage groups to try it without the hints page first, but feel free to hand these out to keep the activity moving and ensure there is a winner before the activity time is over</a:t>
            </a:r>
          </a:p>
          <a:p>
            <a:pPr>
              <a:lnSpc>
                <a:spcPct val="100000"/>
              </a:lnSpc>
            </a:pPr>
            <a:r>
              <a:rPr lang="en-AU" sz="2000" dirty="0"/>
              <a:t>Instructor notes: keep the answer guides to yourself – but use them to help you give hints/suggestions if students are stuck</a:t>
            </a:r>
          </a:p>
        </p:txBody>
      </p:sp>
      <p:pic>
        <p:nvPicPr>
          <p:cNvPr id="4" name="Picture 3" descr="A picture containing drawing&#10;&#10;Description automatically generated">
            <a:extLst>
              <a:ext uri="{FF2B5EF4-FFF2-40B4-BE49-F238E27FC236}">
                <a16:creationId xmlns:a16="http://schemas.microsoft.com/office/drawing/2014/main" id="{444E5851-2F18-4DB4-BFAE-AF9D99922E6C}"/>
              </a:ext>
            </a:extLst>
          </p:cNvPr>
          <p:cNvPicPr>
            <a:picLocks noChangeAspect="1"/>
          </p:cNvPicPr>
          <p:nvPr/>
        </p:nvPicPr>
        <p:blipFill>
          <a:blip r:embed="rId2"/>
          <a:stretch>
            <a:fillRect/>
          </a:stretch>
        </p:blipFill>
        <p:spPr>
          <a:xfrm>
            <a:off x="10668000" y="5930310"/>
            <a:ext cx="1210974" cy="74626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40571877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5DB3719-6FDC-4E5D-891D-FF40B7300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1243675-C82C-1E4A-A2F1-AD41874DDA3C}"/>
              </a:ext>
            </a:extLst>
          </p:cNvPr>
          <p:cNvSpPr>
            <a:spLocks noGrp="1"/>
          </p:cNvSpPr>
          <p:nvPr>
            <p:ph type="title"/>
          </p:nvPr>
        </p:nvSpPr>
        <p:spPr>
          <a:xfrm>
            <a:off x="838200" y="365125"/>
            <a:ext cx="10515600" cy="1325563"/>
          </a:xfrm>
        </p:spPr>
        <p:txBody>
          <a:bodyPr>
            <a:normAutofit/>
          </a:bodyPr>
          <a:lstStyle/>
          <a:p>
            <a:pPr>
              <a:lnSpc>
                <a:spcPct val="90000"/>
              </a:lnSpc>
            </a:pPr>
            <a:r>
              <a:rPr lang="en-AU" sz="4400" dirty="0">
                <a:solidFill>
                  <a:schemeClr val="accent1"/>
                </a:solidFill>
              </a:rPr>
              <a:t>WORLD WAR ONE CIPHER – HINTS/STEPS PAGE: </a:t>
            </a:r>
          </a:p>
        </p:txBody>
      </p:sp>
      <p:graphicFrame>
        <p:nvGraphicFramePr>
          <p:cNvPr id="5" name="Content Placeholder 2">
            <a:extLst>
              <a:ext uri="{FF2B5EF4-FFF2-40B4-BE49-F238E27FC236}">
                <a16:creationId xmlns:a16="http://schemas.microsoft.com/office/drawing/2014/main" id="{05EBBA67-78AD-463C-B4B8-E187A7452AE3}"/>
              </a:ext>
            </a:extLst>
          </p:cNvPr>
          <p:cNvGraphicFramePr>
            <a:graphicFrameLocks noGrp="1"/>
          </p:cNvGraphicFramePr>
          <p:nvPr>
            <p:ph idx="1"/>
            <p:extLst>
              <p:ext uri="{D42A27DB-BD31-4B8C-83A1-F6EECF244321}">
                <p14:modId xmlns:p14="http://schemas.microsoft.com/office/powerpoint/2010/main" val="659519531"/>
              </p:ext>
            </p:extLst>
          </p:nvPr>
        </p:nvGraphicFramePr>
        <p:xfrm>
          <a:off x="838200" y="1928813"/>
          <a:ext cx="10515600" cy="4252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descr="A picture containing drawing&#10;&#10;Description automatically generated">
            <a:extLst>
              <a:ext uri="{FF2B5EF4-FFF2-40B4-BE49-F238E27FC236}">
                <a16:creationId xmlns:a16="http://schemas.microsoft.com/office/drawing/2014/main" id="{089A6840-3192-EE4E-AF93-A1B0EE86CDBB}"/>
              </a:ext>
            </a:extLst>
          </p:cNvPr>
          <p:cNvPicPr>
            <a:picLocks noChangeAspect="1"/>
          </p:cNvPicPr>
          <p:nvPr/>
        </p:nvPicPr>
        <p:blipFill>
          <a:blip r:embed="rId7"/>
          <a:stretch>
            <a:fillRect/>
          </a:stretch>
        </p:blipFill>
        <p:spPr>
          <a:xfrm>
            <a:off x="8301319" y="327902"/>
            <a:ext cx="3621740" cy="1362786"/>
          </a:xfrm>
          <a:prstGeom prst="rect">
            <a:avLst/>
          </a:prstGeom>
        </p:spPr>
      </p:pic>
    </p:spTree>
    <p:extLst>
      <p:ext uri="{BB962C8B-B14F-4D97-AF65-F5344CB8AC3E}">
        <p14:creationId xmlns:p14="http://schemas.microsoft.com/office/powerpoint/2010/main" val="1293920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ell phone&#10;&#10;Description automatically generated">
            <a:extLst>
              <a:ext uri="{FF2B5EF4-FFF2-40B4-BE49-F238E27FC236}">
                <a16:creationId xmlns:a16="http://schemas.microsoft.com/office/drawing/2014/main" id="{CF61483D-A9BF-F244-A116-C8489BC089DF}"/>
              </a:ext>
            </a:extLst>
          </p:cNvPr>
          <p:cNvPicPr>
            <a:picLocks noChangeAspect="1"/>
          </p:cNvPicPr>
          <p:nvPr/>
        </p:nvPicPr>
        <p:blipFill>
          <a:blip r:embed="rId2"/>
          <a:stretch>
            <a:fillRect/>
          </a:stretch>
        </p:blipFill>
        <p:spPr>
          <a:xfrm>
            <a:off x="640976" y="0"/>
            <a:ext cx="5042647" cy="6858000"/>
          </a:xfrm>
          <a:prstGeom prst="rect">
            <a:avLst/>
          </a:prstGeom>
        </p:spPr>
      </p:pic>
      <p:pic>
        <p:nvPicPr>
          <p:cNvPr id="7" name="Picture 6" descr="A screenshot of a social media post&#10;&#10;Description automatically generated">
            <a:extLst>
              <a:ext uri="{FF2B5EF4-FFF2-40B4-BE49-F238E27FC236}">
                <a16:creationId xmlns:a16="http://schemas.microsoft.com/office/drawing/2014/main" id="{0CD2214C-D7DE-1B4E-B786-7E570FF4A10D}"/>
              </a:ext>
            </a:extLst>
          </p:cNvPr>
          <p:cNvPicPr>
            <a:picLocks noChangeAspect="1"/>
          </p:cNvPicPr>
          <p:nvPr/>
        </p:nvPicPr>
        <p:blipFill>
          <a:blip r:embed="rId3"/>
          <a:stretch>
            <a:fillRect/>
          </a:stretch>
        </p:blipFill>
        <p:spPr>
          <a:xfrm>
            <a:off x="6625828" y="0"/>
            <a:ext cx="5036344" cy="6858000"/>
          </a:xfrm>
          <a:prstGeom prst="rect">
            <a:avLst/>
          </a:prstGeom>
        </p:spPr>
      </p:pic>
      <p:pic>
        <p:nvPicPr>
          <p:cNvPr id="2" name="Picture 1" descr="A picture containing drawing&#10;&#10;Description automatically generated">
            <a:extLst>
              <a:ext uri="{FF2B5EF4-FFF2-40B4-BE49-F238E27FC236}">
                <a16:creationId xmlns:a16="http://schemas.microsoft.com/office/drawing/2014/main" id="{478987DE-95B7-4245-9253-5B2A3DAA5C9F}"/>
              </a:ext>
            </a:extLst>
          </p:cNvPr>
          <p:cNvPicPr>
            <a:picLocks noChangeAspect="1"/>
          </p:cNvPicPr>
          <p:nvPr/>
        </p:nvPicPr>
        <p:blipFill>
          <a:blip r:embed="rId4"/>
          <a:stretch>
            <a:fillRect/>
          </a:stretch>
        </p:blipFill>
        <p:spPr>
          <a:xfrm>
            <a:off x="5490513" y="6006579"/>
            <a:ext cx="1210974" cy="74626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8986177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000362D-95DE-0F49-9B66-069A0753CCF9}"/>
              </a:ext>
            </a:extLst>
          </p:cNvPr>
          <p:cNvSpPr>
            <a:spLocks noGrp="1"/>
          </p:cNvSpPr>
          <p:nvPr>
            <p:ph type="title"/>
          </p:nvPr>
        </p:nvSpPr>
        <p:spPr>
          <a:xfrm>
            <a:off x="841248" y="548640"/>
            <a:ext cx="3419540" cy="5431536"/>
          </a:xfrm>
        </p:spPr>
        <p:txBody>
          <a:bodyPr>
            <a:normAutofit/>
          </a:bodyPr>
          <a:lstStyle/>
          <a:p>
            <a:r>
              <a:rPr lang="en-AU" sz="6000" dirty="0"/>
              <a:t>IDEA Two: Escape Rooms </a:t>
            </a:r>
          </a:p>
        </p:txBody>
      </p:sp>
      <p:sp>
        <p:nvSpPr>
          <p:cNvPr id="19" name="Rectangle 6">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39411"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accent1"/>
          </a:solidFill>
          <a:ln w="41275" cap="rnd">
            <a:solidFill>
              <a:schemeClr val="accent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49777B-85A6-4F46-91CF-1BB46DE220B0}"/>
              </a:ext>
            </a:extLst>
          </p:cNvPr>
          <p:cNvSpPr>
            <a:spLocks noGrp="1"/>
          </p:cNvSpPr>
          <p:nvPr>
            <p:ph idx="1"/>
          </p:nvPr>
        </p:nvSpPr>
        <p:spPr>
          <a:xfrm>
            <a:off x="5298595" y="552091"/>
            <a:ext cx="6052158" cy="5431536"/>
          </a:xfrm>
        </p:spPr>
        <p:txBody>
          <a:bodyPr anchor="ctr">
            <a:normAutofit/>
          </a:bodyPr>
          <a:lstStyle/>
          <a:p>
            <a:pPr>
              <a:lnSpc>
                <a:spcPct val="100000"/>
              </a:lnSpc>
            </a:pPr>
            <a:r>
              <a:rPr lang="en-AU" sz="2600" dirty="0"/>
              <a:t>1) Choose a historical theme: e.g. Crusades, Black death, Ancient Rome or Egypt, World War, etc ... </a:t>
            </a:r>
          </a:p>
          <a:p>
            <a:pPr>
              <a:lnSpc>
                <a:spcPct val="100000"/>
              </a:lnSpc>
            </a:pPr>
            <a:r>
              <a:rPr lang="en-AU" sz="2600" dirty="0"/>
              <a:t>2) Get student volunteers to be the ‘characters’: dress students up as plague doctors, or Joan or Arc, and get students to man different stations and hand out clues, or even just add to the atmosphere! </a:t>
            </a:r>
          </a:p>
          <a:p>
            <a:pPr>
              <a:lnSpc>
                <a:spcPct val="100000"/>
              </a:lnSpc>
            </a:pPr>
            <a:r>
              <a:rPr lang="en-AU" sz="2600" dirty="0"/>
              <a:t>3) creates clues and tasks for students to work through: create physical, verbal or knowledge-based tasks for students to complete to get a clue! Ideally these tasks should relate to the topic/theme of the room – see next page for ‘Ancient Rome’ Examples. </a:t>
            </a:r>
          </a:p>
          <a:p>
            <a:pPr>
              <a:lnSpc>
                <a:spcPct val="100000"/>
              </a:lnSpc>
            </a:pPr>
            <a:r>
              <a:rPr lang="en-AU" sz="2600" dirty="0"/>
              <a:t>4) After completing 4 successful task students get a clue number. They use these clue numbers to open a corresponding lock box and receive their prize! </a:t>
            </a:r>
          </a:p>
        </p:txBody>
      </p:sp>
      <p:pic>
        <p:nvPicPr>
          <p:cNvPr id="4" name="Picture 3" descr="A picture containing drawing&#10;&#10;Description automatically generated">
            <a:extLst>
              <a:ext uri="{FF2B5EF4-FFF2-40B4-BE49-F238E27FC236}">
                <a16:creationId xmlns:a16="http://schemas.microsoft.com/office/drawing/2014/main" id="{771455CB-E1A1-4060-8A11-D43D5F416CD2}"/>
              </a:ext>
            </a:extLst>
          </p:cNvPr>
          <p:cNvPicPr>
            <a:picLocks noChangeAspect="1"/>
          </p:cNvPicPr>
          <p:nvPr/>
        </p:nvPicPr>
        <p:blipFill>
          <a:blip r:embed="rId2"/>
          <a:stretch>
            <a:fillRect/>
          </a:stretch>
        </p:blipFill>
        <p:spPr>
          <a:xfrm>
            <a:off x="1242363" y="5563095"/>
            <a:ext cx="1210974" cy="74626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27423858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E5AC70F-7310-094A-9395-EA29E99B5E6E}"/>
              </a:ext>
            </a:extLst>
          </p:cNvPr>
          <p:cNvSpPr txBox="1"/>
          <p:nvPr/>
        </p:nvSpPr>
        <p:spPr>
          <a:xfrm>
            <a:off x="286872" y="361574"/>
            <a:ext cx="2904564" cy="6186309"/>
          </a:xfrm>
          <a:prstGeom prst="rect">
            <a:avLst/>
          </a:prstGeom>
          <a:solidFill>
            <a:srgbClr val="FFC000"/>
          </a:solidFill>
          <a:ln w="19050">
            <a:solidFill>
              <a:schemeClr val="tx1"/>
            </a:solidFill>
          </a:ln>
        </p:spPr>
        <p:txBody>
          <a:bodyPr wrap="square" rtlCol="0">
            <a:spAutoFit/>
          </a:bodyPr>
          <a:lstStyle/>
          <a:p>
            <a:pPr marL="285750" indent="-285750">
              <a:buFont typeface="Arial" panose="020B0604020202020204" pitchFamily="34" charset="0"/>
              <a:buChar char="•"/>
            </a:pPr>
            <a:r>
              <a:rPr lang="en-AU" b="1" dirty="0"/>
              <a:t>ACTIVITY 1: HISTORICAL HEADS!</a:t>
            </a:r>
            <a:r>
              <a:rPr lang="en-AU" dirty="0"/>
              <a:t> Identify who’s head is pictured below – if you get stuck there are clues! </a:t>
            </a:r>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r>
              <a:rPr lang="en-AU" dirty="0"/>
              <a:t>Hints: </a:t>
            </a:r>
          </a:p>
          <a:p>
            <a:pPr marL="285750" indent="-285750">
              <a:buFont typeface="Arial" panose="020B0604020202020204" pitchFamily="34" charset="0"/>
              <a:buChar char="•"/>
            </a:pPr>
            <a:r>
              <a:rPr lang="en-AU" dirty="0"/>
              <a:t>the last emperor of the Pax Romana</a:t>
            </a:r>
          </a:p>
          <a:p>
            <a:pPr marL="285750" indent="-285750">
              <a:buFont typeface="Arial" panose="020B0604020202020204" pitchFamily="34" charset="0"/>
              <a:buChar char="•"/>
            </a:pPr>
            <a:r>
              <a:rPr lang="en-AU" dirty="0"/>
              <a:t>Emperor of Rome from 161 to 180 CE</a:t>
            </a:r>
          </a:p>
          <a:p>
            <a:pPr marL="285750" indent="-285750">
              <a:buFont typeface="Arial" panose="020B0604020202020204" pitchFamily="34" charset="0"/>
              <a:buChar char="•"/>
            </a:pPr>
            <a:r>
              <a:rPr lang="en-AU" dirty="0"/>
              <a:t>Said: </a:t>
            </a:r>
            <a:r>
              <a:rPr lang="en-AU" i="1" dirty="0"/>
              <a:t>You have power over your mind - not outside events. Realize this, and you will find strength.</a:t>
            </a:r>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r>
              <a:rPr lang="en-AU" dirty="0"/>
              <a:t>ANSWER: Marcus Aurelius</a:t>
            </a:r>
          </a:p>
        </p:txBody>
      </p:sp>
      <p:sp>
        <p:nvSpPr>
          <p:cNvPr id="6" name="TextBox 5">
            <a:extLst>
              <a:ext uri="{FF2B5EF4-FFF2-40B4-BE49-F238E27FC236}">
                <a16:creationId xmlns:a16="http://schemas.microsoft.com/office/drawing/2014/main" id="{E41456A0-5C9D-AB4E-8784-541292D34BCA}"/>
              </a:ext>
            </a:extLst>
          </p:cNvPr>
          <p:cNvSpPr txBox="1"/>
          <p:nvPr/>
        </p:nvSpPr>
        <p:spPr>
          <a:xfrm>
            <a:off x="3191436" y="358588"/>
            <a:ext cx="2904564" cy="6186309"/>
          </a:xfrm>
          <a:prstGeom prst="rect">
            <a:avLst/>
          </a:prstGeom>
          <a:solidFill>
            <a:schemeClr val="accent1"/>
          </a:solidFill>
          <a:ln w="19050">
            <a:solidFill>
              <a:schemeClr val="tx1"/>
            </a:solidFill>
          </a:ln>
        </p:spPr>
        <p:txBody>
          <a:bodyPr wrap="square" rtlCol="0">
            <a:spAutoFit/>
          </a:bodyPr>
          <a:lstStyle/>
          <a:p>
            <a:r>
              <a:rPr lang="en-AU" b="1" dirty="0"/>
              <a:t>ACTIVITY 2: The ‘Who's who of social classes’ </a:t>
            </a:r>
          </a:p>
          <a:p>
            <a:endParaRPr lang="en-AU" dirty="0"/>
          </a:p>
          <a:p>
            <a:r>
              <a:rPr lang="en-AU" dirty="0"/>
              <a:t>Rank the following groups and people in ‘class order’/hierarchy order:</a:t>
            </a:r>
          </a:p>
          <a:p>
            <a:endParaRPr lang="en-AU" dirty="0"/>
          </a:p>
          <a:p>
            <a:pPr marL="285750" indent="-285750">
              <a:buFont typeface="Arial" panose="020B0604020202020204" pitchFamily="34" charset="0"/>
              <a:buChar char="•"/>
            </a:pPr>
            <a:r>
              <a:rPr lang="en-AU" dirty="0"/>
              <a:t>Equites</a:t>
            </a:r>
          </a:p>
          <a:p>
            <a:pPr marL="285750" indent="-285750">
              <a:buFont typeface="Arial" panose="020B0604020202020204" pitchFamily="34" charset="0"/>
              <a:buChar char="•"/>
            </a:pPr>
            <a:r>
              <a:rPr lang="en-AU" dirty="0"/>
              <a:t>Freedmen</a:t>
            </a:r>
          </a:p>
          <a:p>
            <a:pPr marL="285750" indent="-285750">
              <a:buFont typeface="Arial" panose="020B0604020202020204" pitchFamily="34" charset="0"/>
              <a:buChar char="•"/>
            </a:pPr>
            <a:r>
              <a:rPr lang="en-AU" dirty="0"/>
              <a:t>Patricians</a:t>
            </a:r>
          </a:p>
          <a:p>
            <a:pPr marL="285750" indent="-285750">
              <a:buFont typeface="Arial" panose="020B0604020202020204" pitchFamily="34" charset="0"/>
              <a:buChar char="•"/>
            </a:pPr>
            <a:r>
              <a:rPr lang="en-AU" dirty="0"/>
              <a:t>Plebeians</a:t>
            </a:r>
          </a:p>
          <a:p>
            <a:pPr marL="285750" indent="-285750">
              <a:buFont typeface="Arial" panose="020B0604020202020204" pitchFamily="34" charset="0"/>
              <a:buChar char="•"/>
            </a:pPr>
            <a:r>
              <a:rPr lang="en-AU" dirty="0"/>
              <a:t>Slaves</a:t>
            </a:r>
          </a:p>
          <a:p>
            <a:endParaRPr lang="en-AU" dirty="0"/>
          </a:p>
          <a:p>
            <a:endParaRPr lang="en-AU" dirty="0"/>
          </a:p>
          <a:p>
            <a:endParaRPr lang="en-AU" dirty="0"/>
          </a:p>
          <a:p>
            <a:r>
              <a:rPr lang="en-AU" dirty="0"/>
              <a:t>ANSWERS: </a:t>
            </a:r>
          </a:p>
          <a:p>
            <a:pPr marL="285750" indent="-285750">
              <a:buFont typeface="Arial" panose="020B0604020202020204" pitchFamily="34" charset="0"/>
              <a:buChar char="•"/>
            </a:pPr>
            <a:r>
              <a:rPr lang="en-AU" dirty="0"/>
              <a:t>Top </a:t>
            </a:r>
          </a:p>
          <a:p>
            <a:pPr marL="742950" lvl="1" indent="-285750">
              <a:buFont typeface="Courier New" panose="02070309020205020404" pitchFamily="49" charset="0"/>
              <a:buChar char="o"/>
            </a:pPr>
            <a:r>
              <a:rPr lang="en-AU" dirty="0"/>
              <a:t>Patricians</a:t>
            </a:r>
          </a:p>
          <a:p>
            <a:pPr marL="742950" lvl="1" indent="-285750">
              <a:buFont typeface="Courier New" panose="02070309020205020404" pitchFamily="49" charset="0"/>
              <a:buChar char="o"/>
            </a:pPr>
            <a:r>
              <a:rPr lang="en-AU" dirty="0"/>
              <a:t>Equites</a:t>
            </a:r>
          </a:p>
          <a:p>
            <a:pPr marL="742950" lvl="1" indent="-285750">
              <a:buFont typeface="Courier New" panose="02070309020205020404" pitchFamily="49" charset="0"/>
              <a:buChar char="o"/>
            </a:pPr>
            <a:r>
              <a:rPr lang="en-AU" dirty="0"/>
              <a:t>Plebeians</a:t>
            </a:r>
          </a:p>
          <a:p>
            <a:pPr marL="742950" lvl="1" indent="-285750">
              <a:buFont typeface="Courier New" panose="02070309020205020404" pitchFamily="49" charset="0"/>
              <a:buChar char="o"/>
            </a:pPr>
            <a:r>
              <a:rPr lang="en-AU" dirty="0"/>
              <a:t>Freedmen</a:t>
            </a:r>
          </a:p>
          <a:p>
            <a:pPr marL="742950" lvl="1" indent="-285750">
              <a:buFont typeface="Courier New" panose="02070309020205020404" pitchFamily="49" charset="0"/>
              <a:buChar char="o"/>
            </a:pPr>
            <a:r>
              <a:rPr lang="en-AU" dirty="0"/>
              <a:t>Slaves</a:t>
            </a:r>
          </a:p>
          <a:p>
            <a:pPr marL="285750" indent="-285750">
              <a:buFont typeface="Arial" panose="020B0604020202020204" pitchFamily="34" charset="0"/>
              <a:buChar char="•"/>
            </a:pPr>
            <a:r>
              <a:rPr lang="en-AU" dirty="0"/>
              <a:t>Bottom </a:t>
            </a:r>
          </a:p>
          <a:p>
            <a:endParaRPr lang="en-AU" dirty="0"/>
          </a:p>
        </p:txBody>
      </p:sp>
      <p:sp>
        <p:nvSpPr>
          <p:cNvPr id="7" name="TextBox 6">
            <a:extLst>
              <a:ext uri="{FF2B5EF4-FFF2-40B4-BE49-F238E27FC236}">
                <a16:creationId xmlns:a16="http://schemas.microsoft.com/office/drawing/2014/main" id="{722B9034-7920-FC4B-8BCE-AE5E8A7D7E41}"/>
              </a:ext>
            </a:extLst>
          </p:cNvPr>
          <p:cNvSpPr txBox="1"/>
          <p:nvPr/>
        </p:nvSpPr>
        <p:spPr>
          <a:xfrm>
            <a:off x="6096000" y="358588"/>
            <a:ext cx="2904564" cy="6155531"/>
          </a:xfrm>
          <a:prstGeom prst="rect">
            <a:avLst/>
          </a:prstGeom>
          <a:solidFill>
            <a:schemeClr val="accent3"/>
          </a:solidFill>
          <a:ln w="19050">
            <a:solidFill>
              <a:schemeClr val="tx1"/>
            </a:solidFill>
          </a:ln>
        </p:spPr>
        <p:txBody>
          <a:bodyPr wrap="square" rtlCol="0">
            <a:spAutoFit/>
          </a:bodyPr>
          <a:lstStyle/>
          <a:p>
            <a:r>
              <a:rPr lang="en-AU" b="1" dirty="0"/>
              <a:t>ACTIVITY 3: Athletics OR Olympics </a:t>
            </a:r>
          </a:p>
          <a:p>
            <a:endParaRPr lang="en-AU" b="1" dirty="0"/>
          </a:p>
          <a:p>
            <a:endParaRPr lang="en-AU" dirty="0"/>
          </a:p>
          <a:p>
            <a:endParaRPr lang="en-AU" dirty="0"/>
          </a:p>
          <a:p>
            <a:endParaRPr lang="en-AU" dirty="0"/>
          </a:p>
          <a:p>
            <a:endParaRPr lang="en-AU" dirty="0"/>
          </a:p>
          <a:p>
            <a:endParaRPr lang="en-AU" dirty="0"/>
          </a:p>
          <a:p>
            <a:endParaRPr lang="en-AU" dirty="0"/>
          </a:p>
          <a:p>
            <a:r>
              <a:rPr lang="en-AU" sz="1400" dirty="0"/>
              <a:t>Discus throwing is an ancient sport that dates to the 5th century BCE. This statue created by the Romans in the 2nd century BCE is a reproduction of a famous Greek statue, Myron’s Discobolus, created around 460–450 BCE. It shows a discus thrower about to release his throw. </a:t>
            </a:r>
          </a:p>
          <a:p>
            <a:endParaRPr lang="en-AU" dirty="0"/>
          </a:p>
          <a:p>
            <a:r>
              <a:rPr lang="en-AU" dirty="0"/>
              <a:t>In this challenge you and your partner need to participate in two challenges – one partner should complete one challenge while the other completes the other. </a:t>
            </a:r>
          </a:p>
          <a:p>
            <a:endParaRPr lang="en-AU" dirty="0"/>
          </a:p>
          <a:p>
            <a:pPr marL="342900" indent="-342900">
              <a:buAutoNum type="arabicParenR"/>
            </a:pPr>
            <a:r>
              <a:rPr lang="en-AU" dirty="0"/>
              <a:t>‘Athletics’: Use the ‘Roman Discuss’, throw the discuss more than 10meters</a:t>
            </a:r>
          </a:p>
          <a:p>
            <a:pPr marL="342900" indent="-342900">
              <a:buAutoNum type="arabicParenR"/>
            </a:pPr>
            <a:r>
              <a:rPr lang="en-AU" dirty="0"/>
              <a:t>‘Sculpture’: using the clay, re-create the discuss throwing statue</a:t>
            </a:r>
          </a:p>
        </p:txBody>
      </p:sp>
      <p:sp>
        <p:nvSpPr>
          <p:cNvPr id="8" name="TextBox 7">
            <a:extLst>
              <a:ext uri="{FF2B5EF4-FFF2-40B4-BE49-F238E27FC236}">
                <a16:creationId xmlns:a16="http://schemas.microsoft.com/office/drawing/2014/main" id="{550DDAC8-89EA-164F-9AB5-48C6471EAFC4}"/>
              </a:ext>
            </a:extLst>
          </p:cNvPr>
          <p:cNvSpPr txBox="1"/>
          <p:nvPr/>
        </p:nvSpPr>
        <p:spPr>
          <a:xfrm>
            <a:off x="9000564" y="358588"/>
            <a:ext cx="2904564" cy="6186309"/>
          </a:xfrm>
          <a:prstGeom prst="rect">
            <a:avLst/>
          </a:prstGeom>
          <a:solidFill>
            <a:schemeClr val="accent2"/>
          </a:solidFill>
          <a:ln w="19050">
            <a:solidFill>
              <a:schemeClr val="tx1"/>
            </a:solidFill>
          </a:ln>
        </p:spPr>
        <p:txBody>
          <a:bodyPr wrap="square" rtlCol="0">
            <a:spAutoFit/>
          </a:bodyPr>
          <a:lstStyle/>
          <a:p>
            <a:r>
              <a:rPr lang="en-AU" b="1" dirty="0"/>
              <a:t>ACTIVITY 4: Ancient Roman Hangman </a:t>
            </a:r>
          </a:p>
          <a:p>
            <a:endParaRPr lang="en-AU" dirty="0"/>
          </a:p>
          <a:p>
            <a:r>
              <a:rPr lang="en-AU" dirty="0"/>
              <a:t>Clue: a Latin term meaning ‘father of the family’ that refers to the oldest male in the household, had all the power. </a:t>
            </a:r>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endParaRPr lang="en-AU" dirty="0"/>
          </a:p>
          <a:p>
            <a:pPr algn="ctr"/>
            <a:r>
              <a:rPr lang="en-AU" dirty="0"/>
              <a:t>_ _ _ _ _ _ _ _ _ _ _ _ _</a:t>
            </a:r>
          </a:p>
          <a:p>
            <a:endParaRPr lang="en-AU" dirty="0"/>
          </a:p>
          <a:p>
            <a:endParaRPr lang="en-AU" dirty="0"/>
          </a:p>
          <a:p>
            <a:endParaRPr lang="en-AU" dirty="0"/>
          </a:p>
          <a:p>
            <a:endParaRPr lang="en-AU" dirty="0"/>
          </a:p>
          <a:p>
            <a:r>
              <a:rPr lang="en-AU" dirty="0"/>
              <a:t>ANSWER: paterfamilias </a:t>
            </a:r>
          </a:p>
          <a:p>
            <a:endParaRPr lang="en-AU" dirty="0"/>
          </a:p>
          <a:p>
            <a:endParaRPr lang="en-AU" dirty="0"/>
          </a:p>
        </p:txBody>
      </p:sp>
      <p:pic>
        <p:nvPicPr>
          <p:cNvPr id="9" name="Picture 8">
            <a:extLst>
              <a:ext uri="{FF2B5EF4-FFF2-40B4-BE49-F238E27FC236}">
                <a16:creationId xmlns:a16="http://schemas.microsoft.com/office/drawing/2014/main" id="{DFF4A8B5-3A95-5742-8A04-5F595F7A746C}"/>
              </a:ext>
            </a:extLst>
          </p:cNvPr>
          <p:cNvPicPr>
            <a:picLocks noChangeAspect="1"/>
          </p:cNvPicPr>
          <p:nvPr/>
        </p:nvPicPr>
        <p:blipFill>
          <a:blip r:embed="rId3"/>
          <a:stretch>
            <a:fillRect/>
          </a:stretch>
        </p:blipFill>
        <p:spPr>
          <a:xfrm>
            <a:off x="744970" y="1425903"/>
            <a:ext cx="1988368" cy="2635250"/>
          </a:xfrm>
          <a:prstGeom prst="rect">
            <a:avLst/>
          </a:prstGeom>
        </p:spPr>
      </p:pic>
      <p:pic>
        <p:nvPicPr>
          <p:cNvPr id="11" name="Picture 10" descr="A picture containing person, sculpture, building, person&#10;&#10;Description automatically generated">
            <a:extLst>
              <a:ext uri="{FF2B5EF4-FFF2-40B4-BE49-F238E27FC236}">
                <a16:creationId xmlns:a16="http://schemas.microsoft.com/office/drawing/2014/main" id="{63BBE384-7B30-F248-B090-84C8A6C9F46D}"/>
              </a:ext>
            </a:extLst>
          </p:cNvPr>
          <p:cNvPicPr>
            <a:picLocks noChangeAspect="1"/>
          </p:cNvPicPr>
          <p:nvPr/>
        </p:nvPicPr>
        <p:blipFill>
          <a:blip r:embed="rId4"/>
          <a:stretch>
            <a:fillRect/>
          </a:stretch>
        </p:blipFill>
        <p:spPr>
          <a:xfrm>
            <a:off x="6893652" y="711199"/>
            <a:ext cx="1310548" cy="1791635"/>
          </a:xfrm>
          <a:prstGeom prst="rect">
            <a:avLst/>
          </a:prstGeom>
        </p:spPr>
      </p:pic>
      <p:cxnSp>
        <p:nvCxnSpPr>
          <p:cNvPr id="23" name="Straight Connector 22">
            <a:extLst>
              <a:ext uri="{FF2B5EF4-FFF2-40B4-BE49-F238E27FC236}">
                <a16:creationId xmlns:a16="http://schemas.microsoft.com/office/drawing/2014/main" id="{ED4E2380-F769-F845-8031-1439728FB13E}"/>
              </a:ext>
            </a:extLst>
          </p:cNvPr>
          <p:cNvCxnSpPr/>
          <p:nvPr/>
        </p:nvCxnSpPr>
        <p:spPr>
          <a:xfrm>
            <a:off x="9211733" y="3713353"/>
            <a:ext cx="753534"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207E49FD-38CD-0C4D-875F-57A2DA39A938}"/>
              </a:ext>
            </a:extLst>
          </p:cNvPr>
          <p:cNvCxnSpPr/>
          <p:nvPr/>
        </p:nvCxnSpPr>
        <p:spPr>
          <a:xfrm flipV="1">
            <a:off x="9575800" y="2074333"/>
            <a:ext cx="0" cy="164253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A39AABF-91A9-FE43-84BC-C41716454798}"/>
              </a:ext>
            </a:extLst>
          </p:cNvPr>
          <p:cNvCxnSpPr>
            <a:cxnSpLocks/>
          </p:cNvCxnSpPr>
          <p:nvPr/>
        </p:nvCxnSpPr>
        <p:spPr>
          <a:xfrm>
            <a:off x="9575800" y="2092921"/>
            <a:ext cx="136313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58115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946F6A7-0B48-49A7-8E23-3C1F09939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ketchy content container">
            <a:extLst>
              <a:ext uri="{FF2B5EF4-FFF2-40B4-BE49-F238E27FC236}">
                <a16:creationId xmlns:a16="http://schemas.microsoft.com/office/drawing/2014/main" id="{F53AD421-C5C8-4C52-9DD0-6A594F21A5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5564" y="493776"/>
            <a:ext cx="11040872" cy="5722227"/>
          </a:xfrm>
          <a:custGeom>
            <a:avLst/>
            <a:gdLst>
              <a:gd name="connsiteX0" fmla="*/ 0 w 11040872"/>
              <a:gd name="connsiteY0" fmla="*/ 594482 h 5722227"/>
              <a:gd name="connsiteX1" fmla="*/ 594482 w 11040872"/>
              <a:gd name="connsiteY1" fmla="*/ 0 h 5722227"/>
              <a:gd name="connsiteX2" fmla="*/ 1448314 w 11040872"/>
              <a:gd name="connsiteY2" fmla="*/ 0 h 5722227"/>
              <a:gd name="connsiteX3" fmla="*/ 1908070 w 11040872"/>
              <a:gd name="connsiteY3" fmla="*/ 0 h 5722227"/>
              <a:gd name="connsiteX4" fmla="*/ 2564864 w 11040872"/>
              <a:gd name="connsiteY4" fmla="*/ 0 h 5722227"/>
              <a:gd name="connsiteX5" fmla="*/ 3320177 w 11040872"/>
              <a:gd name="connsiteY5" fmla="*/ 0 h 5722227"/>
              <a:gd name="connsiteX6" fmla="*/ 4174009 w 11040872"/>
              <a:gd name="connsiteY6" fmla="*/ 0 h 5722227"/>
              <a:gd name="connsiteX7" fmla="*/ 4929322 w 11040872"/>
              <a:gd name="connsiteY7" fmla="*/ 0 h 5722227"/>
              <a:gd name="connsiteX8" fmla="*/ 5783154 w 11040872"/>
              <a:gd name="connsiteY8" fmla="*/ 0 h 5722227"/>
              <a:gd name="connsiteX9" fmla="*/ 6538466 w 11040872"/>
              <a:gd name="connsiteY9" fmla="*/ 0 h 5722227"/>
              <a:gd name="connsiteX10" fmla="*/ 6998222 w 11040872"/>
              <a:gd name="connsiteY10" fmla="*/ 0 h 5722227"/>
              <a:gd name="connsiteX11" fmla="*/ 7753535 w 11040872"/>
              <a:gd name="connsiteY11" fmla="*/ 0 h 5722227"/>
              <a:gd name="connsiteX12" fmla="*/ 8311810 w 11040872"/>
              <a:gd name="connsiteY12" fmla="*/ 0 h 5722227"/>
              <a:gd name="connsiteX13" fmla="*/ 8771566 w 11040872"/>
              <a:gd name="connsiteY13" fmla="*/ 0 h 5722227"/>
              <a:gd name="connsiteX14" fmla="*/ 9132802 w 11040872"/>
              <a:gd name="connsiteY14" fmla="*/ 0 h 5722227"/>
              <a:gd name="connsiteX15" fmla="*/ 9592558 w 11040872"/>
              <a:gd name="connsiteY15" fmla="*/ 0 h 5722227"/>
              <a:gd name="connsiteX16" fmla="*/ 10446390 w 11040872"/>
              <a:gd name="connsiteY16" fmla="*/ 0 h 5722227"/>
              <a:gd name="connsiteX17" fmla="*/ 11040872 w 11040872"/>
              <a:gd name="connsiteY17" fmla="*/ 594482 h 5722227"/>
              <a:gd name="connsiteX18" fmla="*/ 11040872 w 11040872"/>
              <a:gd name="connsiteY18" fmla="*/ 1332756 h 5722227"/>
              <a:gd name="connsiteX19" fmla="*/ 11040872 w 11040872"/>
              <a:gd name="connsiteY19" fmla="*/ 2071031 h 5722227"/>
              <a:gd name="connsiteX20" fmla="*/ 11040872 w 11040872"/>
              <a:gd name="connsiteY20" fmla="*/ 2627974 h 5722227"/>
              <a:gd name="connsiteX21" fmla="*/ 11040872 w 11040872"/>
              <a:gd name="connsiteY21" fmla="*/ 3366249 h 5722227"/>
              <a:gd name="connsiteX22" fmla="*/ 11040872 w 11040872"/>
              <a:gd name="connsiteY22" fmla="*/ 3923192 h 5722227"/>
              <a:gd name="connsiteX23" fmla="*/ 11040872 w 11040872"/>
              <a:gd name="connsiteY23" fmla="*/ 5127745 h 5722227"/>
              <a:gd name="connsiteX24" fmla="*/ 10446390 w 11040872"/>
              <a:gd name="connsiteY24" fmla="*/ 5722227 h 5722227"/>
              <a:gd name="connsiteX25" fmla="*/ 9986634 w 11040872"/>
              <a:gd name="connsiteY25" fmla="*/ 5722227 h 5722227"/>
              <a:gd name="connsiteX26" fmla="*/ 9132802 w 11040872"/>
              <a:gd name="connsiteY26" fmla="*/ 5722227 h 5722227"/>
              <a:gd name="connsiteX27" fmla="*/ 8771566 w 11040872"/>
              <a:gd name="connsiteY27" fmla="*/ 5722227 h 5722227"/>
              <a:gd name="connsiteX28" fmla="*/ 8114772 w 11040872"/>
              <a:gd name="connsiteY28" fmla="*/ 5722227 h 5722227"/>
              <a:gd name="connsiteX29" fmla="*/ 7556497 w 11040872"/>
              <a:gd name="connsiteY29" fmla="*/ 5722227 h 5722227"/>
              <a:gd name="connsiteX30" fmla="*/ 6998222 w 11040872"/>
              <a:gd name="connsiteY30" fmla="*/ 5722227 h 5722227"/>
              <a:gd name="connsiteX31" fmla="*/ 6439947 w 11040872"/>
              <a:gd name="connsiteY31" fmla="*/ 5722227 h 5722227"/>
              <a:gd name="connsiteX32" fmla="*/ 6078711 w 11040872"/>
              <a:gd name="connsiteY32" fmla="*/ 5722227 h 5722227"/>
              <a:gd name="connsiteX33" fmla="*/ 5224879 w 11040872"/>
              <a:gd name="connsiteY33" fmla="*/ 5722227 h 5722227"/>
              <a:gd name="connsiteX34" fmla="*/ 4371047 w 11040872"/>
              <a:gd name="connsiteY34" fmla="*/ 5722227 h 5722227"/>
              <a:gd name="connsiteX35" fmla="*/ 4009810 w 11040872"/>
              <a:gd name="connsiteY35" fmla="*/ 5722227 h 5722227"/>
              <a:gd name="connsiteX36" fmla="*/ 3550054 w 11040872"/>
              <a:gd name="connsiteY36" fmla="*/ 5722227 h 5722227"/>
              <a:gd name="connsiteX37" fmla="*/ 2893261 w 11040872"/>
              <a:gd name="connsiteY37" fmla="*/ 5722227 h 5722227"/>
              <a:gd name="connsiteX38" fmla="*/ 2137948 w 11040872"/>
              <a:gd name="connsiteY38" fmla="*/ 5722227 h 5722227"/>
              <a:gd name="connsiteX39" fmla="*/ 1579673 w 11040872"/>
              <a:gd name="connsiteY39" fmla="*/ 5722227 h 5722227"/>
              <a:gd name="connsiteX40" fmla="*/ 594482 w 11040872"/>
              <a:gd name="connsiteY40" fmla="*/ 5722227 h 5722227"/>
              <a:gd name="connsiteX41" fmla="*/ 0 w 11040872"/>
              <a:gd name="connsiteY41" fmla="*/ 5127745 h 5722227"/>
              <a:gd name="connsiteX42" fmla="*/ 0 w 11040872"/>
              <a:gd name="connsiteY42" fmla="*/ 4389471 h 5722227"/>
              <a:gd name="connsiteX43" fmla="*/ 0 w 11040872"/>
              <a:gd name="connsiteY43" fmla="*/ 3787194 h 5722227"/>
              <a:gd name="connsiteX44" fmla="*/ 0 w 11040872"/>
              <a:gd name="connsiteY44" fmla="*/ 3139585 h 5722227"/>
              <a:gd name="connsiteX45" fmla="*/ 0 w 11040872"/>
              <a:gd name="connsiteY45" fmla="*/ 2582642 h 5722227"/>
              <a:gd name="connsiteX46" fmla="*/ 0 w 11040872"/>
              <a:gd name="connsiteY46" fmla="*/ 1844367 h 5722227"/>
              <a:gd name="connsiteX47" fmla="*/ 0 w 11040872"/>
              <a:gd name="connsiteY47" fmla="*/ 1332756 h 5722227"/>
              <a:gd name="connsiteX48" fmla="*/ 0 w 11040872"/>
              <a:gd name="connsiteY48" fmla="*/ 594482 h 5722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1040872" h="5722227" fill="none" extrusionOk="0">
                <a:moveTo>
                  <a:pt x="0" y="594482"/>
                </a:moveTo>
                <a:cubicBezTo>
                  <a:pt x="15746" y="210853"/>
                  <a:pt x="238566" y="-49047"/>
                  <a:pt x="594482" y="0"/>
                </a:cubicBezTo>
                <a:cubicBezTo>
                  <a:pt x="794518" y="-29056"/>
                  <a:pt x="1056835" y="31998"/>
                  <a:pt x="1448314" y="0"/>
                </a:cubicBezTo>
                <a:cubicBezTo>
                  <a:pt x="1839793" y="-31998"/>
                  <a:pt x="1717857" y="10568"/>
                  <a:pt x="1908070" y="0"/>
                </a:cubicBezTo>
                <a:cubicBezTo>
                  <a:pt x="2098283" y="-10568"/>
                  <a:pt x="2377757" y="-10377"/>
                  <a:pt x="2564864" y="0"/>
                </a:cubicBezTo>
                <a:cubicBezTo>
                  <a:pt x="2751971" y="10377"/>
                  <a:pt x="3048766" y="25570"/>
                  <a:pt x="3320177" y="0"/>
                </a:cubicBezTo>
                <a:cubicBezTo>
                  <a:pt x="3591588" y="-25570"/>
                  <a:pt x="3890997" y="-35762"/>
                  <a:pt x="4174009" y="0"/>
                </a:cubicBezTo>
                <a:cubicBezTo>
                  <a:pt x="4457021" y="35762"/>
                  <a:pt x="4687341" y="20239"/>
                  <a:pt x="4929322" y="0"/>
                </a:cubicBezTo>
                <a:cubicBezTo>
                  <a:pt x="5171303" y="-20239"/>
                  <a:pt x="5520807" y="-10743"/>
                  <a:pt x="5783154" y="0"/>
                </a:cubicBezTo>
                <a:cubicBezTo>
                  <a:pt x="6045501" y="10743"/>
                  <a:pt x="6171473" y="-14245"/>
                  <a:pt x="6538466" y="0"/>
                </a:cubicBezTo>
                <a:cubicBezTo>
                  <a:pt x="6905459" y="14245"/>
                  <a:pt x="6859386" y="-15798"/>
                  <a:pt x="6998222" y="0"/>
                </a:cubicBezTo>
                <a:cubicBezTo>
                  <a:pt x="7137058" y="15798"/>
                  <a:pt x="7493034" y="17684"/>
                  <a:pt x="7753535" y="0"/>
                </a:cubicBezTo>
                <a:cubicBezTo>
                  <a:pt x="8014036" y="-17684"/>
                  <a:pt x="8093734" y="-5742"/>
                  <a:pt x="8311810" y="0"/>
                </a:cubicBezTo>
                <a:cubicBezTo>
                  <a:pt x="8529886" y="5742"/>
                  <a:pt x="8549001" y="8497"/>
                  <a:pt x="8771566" y="0"/>
                </a:cubicBezTo>
                <a:cubicBezTo>
                  <a:pt x="8994131" y="-8497"/>
                  <a:pt x="8987828" y="-849"/>
                  <a:pt x="9132802" y="0"/>
                </a:cubicBezTo>
                <a:cubicBezTo>
                  <a:pt x="9277776" y="849"/>
                  <a:pt x="9415114" y="-11551"/>
                  <a:pt x="9592558" y="0"/>
                </a:cubicBezTo>
                <a:cubicBezTo>
                  <a:pt x="9770002" y="11551"/>
                  <a:pt x="10181650" y="-41772"/>
                  <a:pt x="10446390" y="0"/>
                </a:cubicBezTo>
                <a:cubicBezTo>
                  <a:pt x="10835046" y="-41554"/>
                  <a:pt x="11056788" y="252696"/>
                  <a:pt x="11040872" y="594482"/>
                </a:cubicBezTo>
                <a:cubicBezTo>
                  <a:pt x="11043504" y="949757"/>
                  <a:pt x="11021866" y="1151453"/>
                  <a:pt x="11040872" y="1332756"/>
                </a:cubicBezTo>
                <a:cubicBezTo>
                  <a:pt x="11059878" y="1514059"/>
                  <a:pt x="11068100" y="1802860"/>
                  <a:pt x="11040872" y="2071031"/>
                </a:cubicBezTo>
                <a:cubicBezTo>
                  <a:pt x="11013644" y="2339203"/>
                  <a:pt x="11032418" y="2442705"/>
                  <a:pt x="11040872" y="2627974"/>
                </a:cubicBezTo>
                <a:cubicBezTo>
                  <a:pt x="11049326" y="2813243"/>
                  <a:pt x="11063609" y="3012513"/>
                  <a:pt x="11040872" y="3366249"/>
                </a:cubicBezTo>
                <a:cubicBezTo>
                  <a:pt x="11018135" y="3719985"/>
                  <a:pt x="11016901" y="3727349"/>
                  <a:pt x="11040872" y="3923192"/>
                </a:cubicBezTo>
                <a:cubicBezTo>
                  <a:pt x="11064843" y="4119035"/>
                  <a:pt x="11006950" y="4790605"/>
                  <a:pt x="11040872" y="5127745"/>
                </a:cubicBezTo>
                <a:cubicBezTo>
                  <a:pt x="11056495" y="5431543"/>
                  <a:pt x="10805033" y="5712114"/>
                  <a:pt x="10446390" y="5722227"/>
                </a:cubicBezTo>
                <a:cubicBezTo>
                  <a:pt x="10354097" y="5715080"/>
                  <a:pt x="10214750" y="5743729"/>
                  <a:pt x="9986634" y="5722227"/>
                </a:cubicBezTo>
                <a:cubicBezTo>
                  <a:pt x="9758518" y="5700725"/>
                  <a:pt x="9314174" y="5689111"/>
                  <a:pt x="9132802" y="5722227"/>
                </a:cubicBezTo>
                <a:cubicBezTo>
                  <a:pt x="8951430" y="5755343"/>
                  <a:pt x="8857182" y="5714580"/>
                  <a:pt x="8771566" y="5722227"/>
                </a:cubicBezTo>
                <a:cubicBezTo>
                  <a:pt x="8685950" y="5729874"/>
                  <a:pt x="8346042" y="5748953"/>
                  <a:pt x="8114772" y="5722227"/>
                </a:cubicBezTo>
                <a:cubicBezTo>
                  <a:pt x="7883502" y="5695501"/>
                  <a:pt x="7746868" y="5746487"/>
                  <a:pt x="7556497" y="5722227"/>
                </a:cubicBezTo>
                <a:cubicBezTo>
                  <a:pt x="7366127" y="5697967"/>
                  <a:pt x="7202924" y="5748709"/>
                  <a:pt x="6998222" y="5722227"/>
                </a:cubicBezTo>
                <a:cubicBezTo>
                  <a:pt x="6793521" y="5695745"/>
                  <a:pt x="6669169" y="5749243"/>
                  <a:pt x="6439947" y="5722227"/>
                </a:cubicBezTo>
                <a:cubicBezTo>
                  <a:pt x="6210725" y="5695211"/>
                  <a:pt x="6188382" y="5721246"/>
                  <a:pt x="6078711" y="5722227"/>
                </a:cubicBezTo>
                <a:cubicBezTo>
                  <a:pt x="5969040" y="5723208"/>
                  <a:pt x="5527862" y="5683728"/>
                  <a:pt x="5224879" y="5722227"/>
                </a:cubicBezTo>
                <a:cubicBezTo>
                  <a:pt x="4921896" y="5760726"/>
                  <a:pt x="4729422" y="5692801"/>
                  <a:pt x="4371047" y="5722227"/>
                </a:cubicBezTo>
                <a:cubicBezTo>
                  <a:pt x="4012672" y="5751653"/>
                  <a:pt x="4105017" y="5723347"/>
                  <a:pt x="4009810" y="5722227"/>
                </a:cubicBezTo>
                <a:cubicBezTo>
                  <a:pt x="3914603" y="5721107"/>
                  <a:pt x="3645009" y="5723324"/>
                  <a:pt x="3550054" y="5722227"/>
                </a:cubicBezTo>
                <a:cubicBezTo>
                  <a:pt x="3455099" y="5721130"/>
                  <a:pt x="3124597" y="5727159"/>
                  <a:pt x="2893261" y="5722227"/>
                </a:cubicBezTo>
                <a:cubicBezTo>
                  <a:pt x="2661925" y="5717295"/>
                  <a:pt x="2343077" y="5701539"/>
                  <a:pt x="2137948" y="5722227"/>
                </a:cubicBezTo>
                <a:cubicBezTo>
                  <a:pt x="1932819" y="5742915"/>
                  <a:pt x="1693233" y="5733214"/>
                  <a:pt x="1579673" y="5722227"/>
                </a:cubicBezTo>
                <a:cubicBezTo>
                  <a:pt x="1466114" y="5711240"/>
                  <a:pt x="1044435" y="5724184"/>
                  <a:pt x="594482" y="5722227"/>
                </a:cubicBezTo>
                <a:cubicBezTo>
                  <a:pt x="328734" y="5686479"/>
                  <a:pt x="-66657" y="5424823"/>
                  <a:pt x="0" y="5127745"/>
                </a:cubicBezTo>
                <a:cubicBezTo>
                  <a:pt x="-35087" y="4972394"/>
                  <a:pt x="-19370" y="4652638"/>
                  <a:pt x="0" y="4389471"/>
                </a:cubicBezTo>
                <a:cubicBezTo>
                  <a:pt x="19370" y="4126304"/>
                  <a:pt x="-21113" y="3933106"/>
                  <a:pt x="0" y="3787194"/>
                </a:cubicBezTo>
                <a:cubicBezTo>
                  <a:pt x="21113" y="3641282"/>
                  <a:pt x="19216" y="3402544"/>
                  <a:pt x="0" y="3139585"/>
                </a:cubicBezTo>
                <a:cubicBezTo>
                  <a:pt x="-19216" y="2876626"/>
                  <a:pt x="-14413" y="2787638"/>
                  <a:pt x="0" y="2582642"/>
                </a:cubicBezTo>
                <a:cubicBezTo>
                  <a:pt x="14413" y="2377646"/>
                  <a:pt x="33464" y="2134599"/>
                  <a:pt x="0" y="1844367"/>
                </a:cubicBezTo>
                <a:cubicBezTo>
                  <a:pt x="-33464" y="1554136"/>
                  <a:pt x="25477" y="1493251"/>
                  <a:pt x="0" y="1332756"/>
                </a:cubicBezTo>
                <a:cubicBezTo>
                  <a:pt x="-25477" y="1172261"/>
                  <a:pt x="17540" y="876667"/>
                  <a:pt x="0" y="594482"/>
                </a:cubicBezTo>
                <a:close/>
              </a:path>
              <a:path w="11040872" h="5722227" stroke="0" extrusionOk="0">
                <a:moveTo>
                  <a:pt x="0" y="594482"/>
                </a:moveTo>
                <a:cubicBezTo>
                  <a:pt x="-37935" y="242760"/>
                  <a:pt x="194077" y="27054"/>
                  <a:pt x="594482" y="0"/>
                </a:cubicBezTo>
                <a:cubicBezTo>
                  <a:pt x="773932" y="-24550"/>
                  <a:pt x="1057890" y="25913"/>
                  <a:pt x="1448314" y="0"/>
                </a:cubicBezTo>
                <a:cubicBezTo>
                  <a:pt x="1838738" y="-25913"/>
                  <a:pt x="1797328" y="9502"/>
                  <a:pt x="2006589" y="0"/>
                </a:cubicBezTo>
                <a:cubicBezTo>
                  <a:pt x="2215851" y="-9502"/>
                  <a:pt x="2305839" y="-2636"/>
                  <a:pt x="2466345" y="0"/>
                </a:cubicBezTo>
                <a:cubicBezTo>
                  <a:pt x="2626851" y="2636"/>
                  <a:pt x="3037147" y="20740"/>
                  <a:pt x="3221657" y="0"/>
                </a:cubicBezTo>
                <a:cubicBezTo>
                  <a:pt x="3406167" y="-20740"/>
                  <a:pt x="3611889" y="-6653"/>
                  <a:pt x="3779932" y="0"/>
                </a:cubicBezTo>
                <a:cubicBezTo>
                  <a:pt x="3947975" y="6653"/>
                  <a:pt x="4422439" y="33567"/>
                  <a:pt x="4633764" y="0"/>
                </a:cubicBezTo>
                <a:cubicBezTo>
                  <a:pt x="4845089" y="-33567"/>
                  <a:pt x="4901367" y="-8717"/>
                  <a:pt x="5093520" y="0"/>
                </a:cubicBezTo>
                <a:cubicBezTo>
                  <a:pt x="5285673" y="8717"/>
                  <a:pt x="5570621" y="653"/>
                  <a:pt x="5947352" y="0"/>
                </a:cubicBezTo>
                <a:cubicBezTo>
                  <a:pt x="6324083" y="-653"/>
                  <a:pt x="6209930" y="13850"/>
                  <a:pt x="6308589" y="0"/>
                </a:cubicBezTo>
                <a:cubicBezTo>
                  <a:pt x="6407248" y="-13850"/>
                  <a:pt x="6752695" y="30990"/>
                  <a:pt x="6965383" y="0"/>
                </a:cubicBezTo>
                <a:cubicBezTo>
                  <a:pt x="7178071" y="-30990"/>
                  <a:pt x="7443480" y="-17327"/>
                  <a:pt x="7622176" y="0"/>
                </a:cubicBezTo>
                <a:cubicBezTo>
                  <a:pt x="7800872" y="17327"/>
                  <a:pt x="7990906" y="27729"/>
                  <a:pt x="8180451" y="0"/>
                </a:cubicBezTo>
                <a:cubicBezTo>
                  <a:pt x="8369996" y="-27729"/>
                  <a:pt x="8845868" y="-13192"/>
                  <a:pt x="9034283" y="0"/>
                </a:cubicBezTo>
                <a:cubicBezTo>
                  <a:pt x="9222698" y="13192"/>
                  <a:pt x="9517603" y="-10499"/>
                  <a:pt x="9888115" y="0"/>
                </a:cubicBezTo>
                <a:cubicBezTo>
                  <a:pt x="10258627" y="10499"/>
                  <a:pt x="10316781" y="14930"/>
                  <a:pt x="10446390" y="0"/>
                </a:cubicBezTo>
                <a:cubicBezTo>
                  <a:pt x="10718440" y="-53019"/>
                  <a:pt x="11013962" y="225931"/>
                  <a:pt x="11040872" y="594482"/>
                </a:cubicBezTo>
                <a:cubicBezTo>
                  <a:pt x="11043451" y="904574"/>
                  <a:pt x="11020776" y="1089158"/>
                  <a:pt x="11040872" y="1287424"/>
                </a:cubicBezTo>
                <a:cubicBezTo>
                  <a:pt x="11060968" y="1485690"/>
                  <a:pt x="11051926" y="1673788"/>
                  <a:pt x="11040872" y="1799035"/>
                </a:cubicBezTo>
                <a:cubicBezTo>
                  <a:pt x="11029818" y="1924282"/>
                  <a:pt x="11054623" y="2135970"/>
                  <a:pt x="11040872" y="2355978"/>
                </a:cubicBezTo>
                <a:cubicBezTo>
                  <a:pt x="11027121" y="2575986"/>
                  <a:pt x="11013030" y="2749477"/>
                  <a:pt x="11040872" y="3094253"/>
                </a:cubicBezTo>
                <a:cubicBezTo>
                  <a:pt x="11068714" y="3439030"/>
                  <a:pt x="11029506" y="3525085"/>
                  <a:pt x="11040872" y="3741862"/>
                </a:cubicBezTo>
                <a:cubicBezTo>
                  <a:pt x="11052238" y="3958639"/>
                  <a:pt x="11021397" y="4116679"/>
                  <a:pt x="11040872" y="4298805"/>
                </a:cubicBezTo>
                <a:cubicBezTo>
                  <a:pt x="11060347" y="4480931"/>
                  <a:pt x="11022539" y="4900124"/>
                  <a:pt x="11040872" y="5127745"/>
                </a:cubicBezTo>
                <a:cubicBezTo>
                  <a:pt x="10974688" y="5452322"/>
                  <a:pt x="10793932" y="5738773"/>
                  <a:pt x="10446390" y="5722227"/>
                </a:cubicBezTo>
                <a:cubicBezTo>
                  <a:pt x="10272062" y="5749271"/>
                  <a:pt x="10063650" y="5719054"/>
                  <a:pt x="9789596" y="5722227"/>
                </a:cubicBezTo>
                <a:cubicBezTo>
                  <a:pt x="9515542" y="5725400"/>
                  <a:pt x="9521222" y="5705365"/>
                  <a:pt x="9329840" y="5722227"/>
                </a:cubicBezTo>
                <a:cubicBezTo>
                  <a:pt x="9138458" y="5739089"/>
                  <a:pt x="8905417" y="5705714"/>
                  <a:pt x="8574527" y="5722227"/>
                </a:cubicBezTo>
                <a:cubicBezTo>
                  <a:pt x="8243637" y="5738740"/>
                  <a:pt x="8277624" y="5741955"/>
                  <a:pt x="8114772" y="5722227"/>
                </a:cubicBezTo>
                <a:cubicBezTo>
                  <a:pt x="7951921" y="5702499"/>
                  <a:pt x="7640420" y="5738357"/>
                  <a:pt x="7359459" y="5722227"/>
                </a:cubicBezTo>
                <a:cubicBezTo>
                  <a:pt x="7078498" y="5706097"/>
                  <a:pt x="7122500" y="5736206"/>
                  <a:pt x="6998222" y="5722227"/>
                </a:cubicBezTo>
                <a:cubicBezTo>
                  <a:pt x="6873944" y="5708248"/>
                  <a:pt x="6584762" y="5737766"/>
                  <a:pt x="6242909" y="5722227"/>
                </a:cubicBezTo>
                <a:cubicBezTo>
                  <a:pt x="5901056" y="5706688"/>
                  <a:pt x="5911118" y="5710812"/>
                  <a:pt x="5783154" y="5722227"/>
                </a:cubicBezTo>
                <a:cubicBezTo>
                  <a:pt x="5655191" y="5733642"/>
                  <a:pt x="5585023" y="5732166"/>
                  <a:pt x="5421917" y="5722227"/>
                </a:cubicBezTo>
                <a:cubicBezTo>
                  <a:pt x="5258811" y="5712288"/>
                  <a:pt x="5178725" y="5705468"/>
                  <a:pt x="4962161" y="5722227"/>
                </a:cubicBezTo>
                <a:cubicBezTo>
                  <a:pt x="4745597" y="5738986"/>
                  <a:pt x="4430318" y="5744224"/>
                  <a:pt x="4206848" y="5722227"/>
                </a:cubicBezTo>
                <a:cubicBezTo>
                  <a:pt x="3983378" y="5700230"/>
                  <a:pt x="3911697" y="5735058"/>
                  <a:pt x="3747093" y="5722227"/>
                </a:cubicBezTo>
                <a:cubicBezTo>
                  <a:pt x="3582489" y="5709396"/>
                  <a:pt x="3545682" y="5704593"/>
                  <a:pt x="3385856" y="5722227"/>
                </a:cubicBezTo>
                <a:cubicBezTo>
                  <a:pt x="3226030" y="5739861"/>
                  <a:pt x="3029507" y="5730116"/>
                  <a:pt x="2926100" y="5722227"/>
                </a:cubicBezTo>
                <a:cubicBezTo>
                  <a:pt x="2822693" y="5714338"/>
                  <a:pt x="2554822" y="5699610"/>
                  <a:pt x="2367825" y="5722227"/>
                </a:cubicBezTo>
                <a:cubicBezTo>
                  <a:pt x="2180829" y="5744844"/>
                  <a:pt x="2002855" y="5738254"/>
                  <a:pt x="1711032" y="5722227"/>
                </a:cubicBezTo>
                <a:cubicBezTo>
                  <a:pt x="1419209" y="5706200"/>
                  <a:pt x="1407274" y="5738383"/>
                  <a:pt x="1251276" y="5722227"/>
                </a:cubicBezTo>
                <a:cubicBezTo>
                  <a:pt x="1095278" y="5706071"/>
                  <a:pt x="872658" y="5717760"/>
                  <a:pt x="594482" y="5722227"/>
                </a:cubicBezTo>
                <a:cubicBezTo>
                  <a:pt x="253293" y="5699246"/>
                  <a:pt x="-22323" y="5466443"/>
                  <a:pt x="0" y="5127745"/>
                </a:cubicBezTo>
                <a:cubicBezTo>
                  <a:pt x="-23138" y="4892853"/>
                  <a:pt x="-21399" y="4758867"/>
                  <a:pt x="0" y="4616134"/>
                </a:cubicBezTo>
                <a:cubicBezTo>
                  <a:pt x="21399" y="4473401"/>
                  <a:pt x="-2392" y="4140718"/>
                  <a:pt x="0" y="4013858"/>
                </a:cubicBezTo>
                <a:cubicBezTo>
                  <a:pt x="2392" y="3886998"/>
                  <a:pt x="-9073" y="3524231"/>
                  <a:pt x="0" y="3320916"/>
                </a:cubicBezTo>
                <a:cubicBezTo>
                  <a:pt x="9073" y="3117601"/>
                  <a:pt x="-20614" y="2922972"/>
                  <a:pt x="0" y="2763972"/>
                </a:cubicBezTo>
                <a:cubicBezTo>
                  <a:pt x="20614" y="2604972"/>
                  <a:pt x="5751" y="2418545"/>
                  <a:pt x="0" y="2116363"/>
                </a:cubicBezTo>
                <a:cubicBezTo>
                  <a:pt x="-5751" y="1814181"/>
                  <a:pt x="-23336" y="1771268"/>
                  <a:pt x="0" y="1604752"/>
                </a:cubicBezTo>
                <a:cubicBezTo>
                  <a:pt x="23336" y="1438236"/>
                  <a:pt x="-35446" y="1063211"/>
                  <a:pt x="0" y="594482"/>
                </a:cubicBezTo>
                <a:close/>
              </a:path>
            </a:pathLst>
          </a:custGeom>
          <a:solidFill>
            <a:schemeClr val="accent1"/>
          </a:solidFill>
          <a:ln w="25400">
            <a:solidFill>
              <a:schemeClr val="accent1"/>
            </a:solidFill>
            <a:round/>
            <a:extLst>
              <a:ext uri="{C807C97D-BFC1-408E-A445-0C87EB9F89A2}">
                <ask:lineSketchStyleProps xmlns:ask="http://schemas.microsoft.com/office/drawing/2018/sketchyshapes" sd="1219033472">
                  <a:prstGeom prst="roundRect">
                    <a:avLst>
                      <a:gd name="adj" fmla="val 10389"/>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8264438-0F5F-704E-9D2F-7F9EEF79FA66}"/>
              </a:ext>
            </a:extLst>
          </p:cNvPr>
          <p:cNvSpPr>
            <a:spLocks noGrp="1"/>
          </p:cNvSpPr>
          <p:nvPr>
            <p:ph type="title"/>
          </p:nvPr>
        </p:nvSpPr>
        <p:spPr>
          <a:xfrm>
            <a:off x="1151467" y="887973"/>
            <a:ext cx="9889067" cy="1325563"/>
          </a:xfrm>
        </p:spPr>
        <p:txBody>
          <a:bodyPr>
            <a:normAutofit/>
          </a:bodyPr>
          <a:lstStyle/>
          <a:p>
            <a:pPr>
              <a:lnSpc>
                <a:spcPct val="90000"/>
              </a:lnSpc>
            </a:pPr>
            <a:r>
              <a:rPr lang="en-AU" sz="4600" dirty="0">
                <a:solidFill>
                  <a:schemeClr val="bg1"/>
                </a:solidFill>
              </a:rPr>
              <a:t>IDEA Three: Monumental Rewrite </a:t>
            </a:r>
          </a:p>
        </p:txBody>
      </p:sp>
      <p:sp>
        <p:nvSpPr>
          <p:cNvPr id="12" name="Rectangle 6">
            <a:extLst>
              <a:ext uri="{FF2B5EF4-FFF2-40B4-BE49-F238E27FC236}">
                <a16:creationId xmlns:a16="http://schemas.microsoft.com/office/drawing/2014/main" id="{6D7E5B0F-5185-440A-8222-321C1D118A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092" y="2325880"/>
            <a:ext cx="9957816" cy="18288"/>
          </a:xfrm>
          <a:custGeom>
            <a:avLst/>
            <a:gdLst>
              <a:gd name="connsiteX0" fmla="*/ 0 w 9957816"/>
              <a:gd name="connsiteY0" fmla="*/ 0 h 18288"/>
              <a:gd name="connsiteX1" fmla="*/ 863011 w 9957816"/>
              <a:gd name="connsiteY1" fmla="*/ 0 h 18288"/>
              <a:gd name="connsiteX2" fmla="*/ 1327709 w 9957816"/>
              <a:gd name="connsiteY2" fmla="*/ 0 h 18288"/>
              <a:gd name="connsiteX3" fmla="*/ 2091141 w 9957816"/>
              <a:gd name="connsiteY3" fmla="*/ 0 h 18288"/>
              <a:gd name="connsiteX4" fmla="*/ 2555839 w 9957816"/>
              <a:gd name="connsiteY4" fmla="*/ 0 h 18288"/>
              <a:gd name="connsiteX5" fmla="*/ 3219694 w 9957816"/>
              <a:gd name="connsiteY5" fmla="*/ 0 h 18288"/>
              <a:gd name="connsiteX6" fmla="*/ 3983126 w 9957816"/>
              <a:gd name="connsiteY6" fmla="*/ 0 h 18288"/>
              <a:gd name="connsiteX7" fmla="*/ 4348246 w 9957816"/>
              <a:gd name="connsiteY7" fmla="*/ 0 h 18288"/>
              <a:gd name="connsiteX8" fmla="*/ 4713366 w 9957816"/>
              <a:gd name="connsiteY8" fmla="*/ 0 h 18288"/>
              <a:gd name="connsiteX9" fmla="*/ 5576377 w 9957816"/>
              <a:gd name="connsiteY9" fmla="*/ 0 h 18288"/>
              <a:gd name="connsiteX10" fmla="*/ 6240231 w 9957816"/>
              <a:gd name="connsiteY10" fmla="*/ 0 h 18288"/>
              <a:gd name="connsiteX11" fmla="*/ 6605351 w 9957816"/>
              <a:gd name="connsiteY11" fmla="*/ 0 h 18288"/>
              <a:gd name="connsiteX12" fmla="*/ 7269206 w 9957816"/>
              <a:gd name="connsiteY12" fmla="*/ 0 h 18288"/>
              <a:gd name="connsiteX13" fmla="*/ 8132216 w 9957816"/>
              <a:gd name="connsiteY13" fmla="*/ 0 h 18288"/>
              <a:gd name="connsiteX14" fmla="*/ 8696493 w 9957816"/>
              <a:gd name="connsiteY14" fmla="*/ 0 h 18288"/>
              <a:gd name="connsiteX15" fmla="*/ 9260769 w 9957816"/>
              <a:gd name="connsiteY15" fmla="*/ 0 h 18288"/>
              <a:gd name="connsiteX16" fmla="*/ 9957816 w 9957816"/>
              <a:gd name="connsiteY16" fmla="*/ 0 h 18288"/>
              <a:gd name="connsiteX17" fmla="*/ 9957816 w 9957816"/>
              <a:gd name="connsiteY17" fmla="*/ 18288 h 18288"/>
              <a:gd name="connsiteX18" fmla="*/ 9293962 w 9957816"/>
              <a:gd name="connsiteY18" fmla="*/ 18288 h 18288"/>
              <a:gd name="connsiteX19" fmla="*/ 8530529 w 9957816"/>
              <a:gd name="connsiteY19" fmla="*/ 18288 h 18288"/>
              <a:gd name="connsiteX20" fmla="*/ 7767096 w 9957816"/>
              <a:gd name="connsiteY20" fmla="*/ 18288 h 18288"/>
              <a:gd name="connsiteX21" fmla="*/ 7302398 w 9957816"/>
              <a:gd name="connsiteY21" fmla="*/ 18288 h 18288"/>
              <a:gd name="connsiteX22" fmla="*/ 6439388 w 9957816"/>
              <a:gd name="connsiteY22" fmla="*/ 18288 h 18288"/>
              <a:gd name="connsiteX23" fmla="*/ 5775533 w 9957816"/>
              <a:gd name="connsiteY23" fmla="*/ 18288 h 18288"/>
              <a:gd name="connsiteX24" fmla="*/ 5410413 w 9957816"/>
              <a:gd name="connsiteY24" fmla="*/ 18288 h 18288"/>
              <a:gd name="connsiteX25" fmla="*/ 4746559 w 9957816"/>
              <a:gd name="connsiteY25" fmla="*/ 18288 h 18288"/>
              <a:gd name="connsiteX26" fmla="*/ 4182283 w 9957816"/>
              <a:gd name="connsiteY26" fmla="*/ 18288 h 18288"/>
              <a:gd name="connsiteX27" fmla="*/ 3618006 w 9957816"/>
              <a:gd name="connsiteY27" fmla="*/ 18288 h 18288"/>
              <a:gd name="connsiteX28" fmla="*/ 3053730 w 9957816"/>
              <a:gd name="connsiteY28" fmla="*/ 18288 h 18288"/>
              <a:gd name="connsiteX29" fmla="*/ 2489454 w 9957816"/>
              <a:gd name="connsiteY29" fmla="*/ 18288 h 18288"/>
              <a:gd name="connsiteX30" fmla="*/ 1726021 w 9957816"/>
              <a:gd name="connsiteY30" fmla="*/ 18288 h 18288"/>
              <a:gd name="connsiteX31" fmla="*/ 1062167 w 9957816"/>
              <a:gd name="connsiteY31" fmla="*/ 18288 h 18288"/>
              <a:gd name="connsiteX32" fmla="*/ 697047 w 9957816"/>
              <a:gd name="connsiteY32" fmla="*/ 18288 h 18288"/>
              <a:gd name="connsiteX33" fmla="*/ 0 w 9957816"/>
              <a:gd name="connsiteY33" fmla="*/ 18288 h 18288"/>
              <a:gd name="connsiteX34" fmla="*/ 0 w 9957816"/>
              <a:gd name="connsiteY3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957816" h="18288" fill="none" extrusionOk="0">
                <a:moveTo>
                  <a:pt x="0" y="0"/>
                </a:moveTo>
                <a:cubicBezTo>
                  <a:pt x="258912" y="4528"/>
                  <a:pt x="602792" y="35413"/>
                  <a:pt x="863011" y="0"/>
                </a:cubicBezTo>
                <a:cubicBezTo>
                  <a:pt x="1123230" y="-35413"/>
                  <a:pt x="1110743" y="8950"/>
                  <a:pt x="1327709" y="0"/>
                </a:cubicBezTo>
                <a:cubicBezTo>
                  <a:pt x="1544675" y="-8950"/>
                  <a:pt x="1720121" y="-30004"/>
                  <a:pt x="2091141" y="0"/>
                </a:cubicBezTo>
                <a:cubicBezTo>
                  <a:pt x="2462161" y="30004"/>
                  <a:pt x="2325710" y="-22120"/>
                  <a:pt x="2555839" y="0"/>
                </a:cubicBezTo>
                <a:cubicBezTo>
                  <a:pt x="2785968" y="22120"/>
                  <a:pt x="2943172" y="14890"/>
                  <a:pt x="3219694" y="0"/>
                </a:cubicBezTo>
                <a:cubicBezTo>
                  <a:pt x="3496216" y="-14890"/>
                  <a:pt x="3789247" y="-1477"/>
                  <a:pt x="3983126" y="0"/>
                </a:cubicBezTo>
                <a:cubicBezTo>
                  <a:pt x="4177005" y="1477"/>
                  <a:pt x="4180112" y="16397"/>
                  <a:pt x="4348246" y="0"/>
                </a:cubicBezTo>
                <a:cubicBezTo>
                  <a:pt x="4516380" y="-16397"/>
                  <a:pt x="4601818" y="4117"/>
                  <a:pt x="4713366" y="0"/>
                </a:cubicBezTo>
                <a:cubicBezTo>
                  <a:pt x="4824914" y="-4117"/>
                  <a:pt x="5400642" y="663"/>
                  <a:pt x="5576377" y="0"/>
                </a:cubicBezTo>
                <a:cubicBezTo>
                  <a:pt x="5752112" y="-663"/>
                  <a:pt x="6036350" y="11452"/>
                  <a:pt x="6240231" y="0"/>
                </a:cubicBezTo>
                <a:cubicBezTo>
                  <a:pt x="6444112" y="-11452"/>
                  <a:pt x="6508667" y="-15154"/>
                  <a:pt x="6605351" y="0"/>
                </a:cubicBezTo>
                <a:cubicBezTo>
                  <a:pt x="6702035" y="15154"/>
                  <a:pt x="7096186" y="19291"/>
                  <a:pt x="7269206" y="0"/>
                </a:cubicBezTo>
                <a:cubicBezTo>
                  <a:pt x="7442227" y="-19291"/>
                  <a:pt x="7802902" y="39720"/>
                  <a:pt x="8132216" y="0"/>
                </a:cubicBezTo>
                <a:cubicBezTo>
                  <a:pt x="8461530" y="-39720"/>
                  <a:pt x="8551221" y="24341"/>
                  <a:pt x="8696493" y="0"/>
                </a:cubicBezTo>
                <a:cubicBezTo>
                  <a:pt x="8841765" y="-24341"/>
                  <a:pt x="9091257" y="15574"/>
                  <a:pt x="9260769" y="0"/>
                </a:cubicBezTo>
                <a:cubicBezTo>
                  <a:pt x="9430281" y="-15574"/>
                  <a:pt x="9809458" y="-15806"/>
                  <a:pt x="9957816" y="0"/>
                </a:cubicBezTo>
                <a:cubicBezTo>
                  <a:pt x="9958154" y="7640"/>
                  <a:pt x="9957366" y="11289"/>
                  <a:pt x="9957816" y="18288"/>
                </a:cubicBezTo>
                <a:cubicBezTo>
                  <a:pt x="9789958" y="23645"/>
                  <a:pt x="9437684" y="-10787"/>
                  <a:pt x="9293962" y="18288"/>
                </a:cubicBezTo>
                <a:cubicBezTo>
                  <a:pt x="9150240" y="47363"/>
                  <a:pt x="8858466" y="6899"/>
                  <a:pt x="8530529" y="18288"/>
                </a:cubicBezTo>
                <a:cubicBezTo>
                  <a:pt x="8202592" y="29677"/>
                  <a:pt x="8042036" y="-12845"/>
                  <a:pt x="7767096" y="18288"/>
                </a:cubicBezTo>
                <a:cubicBezTo>
                  <a:pt x="7492156" y="49421"/>
                  <a:pt x="7464764" y="38557"/>
                  <a:pt x="7302398" y="18288"/>
                </a:cubicBezTo>
                <a:cubicBezTo>
                  <a:pt x="7140032" y="-1981"/>
                  <a:pt x="6674139" y="-20177"/>
                  <a:pt x="6439388" y="18288"/>
                </a:cubicBezTo>
                <a:cubicBezTo>
                  <a:pt x="6204637" y="56753"/>
                  <a:pt x="6044763" y="2398"/>
                  <a:pt x="5775533" y="18288"/>
                </a:cubicBezTo>
                <a:cubicBezTo>
                  <a:pt x="5506303" y="34178"/>
                  <a:pt x="5528640" y="8636"/>
                  <a:pt x="5410413" y="18288"/>
                </a:cubicBezTo>
                <a:cubicBezTo>
                  <a:pt x="5292186" y="27940"/>
                  <a:pt x="4880771" y="-3659"/>
                  <a:pt x="4746559" y="18288"/>
                </a:cubicBezTo>
                <a:cubicBezTo>
                  <a:pt x="4612347" y="40235"/>
                  <a:pt x="4346390" y="46329"/>
                  <a:pt x="4182283" y="18288"/>
                </a:cubicBezTo>
                <a:cubicBezTo>
                  <a:pt x="4018176" y="-9753"/>
                  <a:pt x="3743247" y="40654"/>
                  <a:pt x="3618006" y="18288"/>
                </a:cubicBezTo>
                <a:cubicBezTo>
                  <a:pt x="3492765" y="-4078"/>
                  <a:pt x="3201495" y="15624"/>
                  <a:pt x="3053730" y="18288"/>
                </a:cubicBezTo>
                <a:cubicBezTo>
                  <a:pt x="2905965" y="20952"/>
                  <a:pt x="2770855" y="10382"/>
                  <a:pt x="2489454" y="18288"/>
                </a:cubicBezTo>
                <a:cubicBezTo>
                  <a:pt x="2208053" y="26194"/>
                  <a:pt x="1999579" y="12705"/>
                  <a:pt x="1726021" y="18288"/>
                </a:cubicBezTo>
                <a:cubicBezTo>
                  <a:pt x="1452463" y="23871"/>
                  <a:pt x="1261725" y="2423"/>
                  <a:pt x="1062167" y="18288"/>
                </a:cubicBezTo>
                <a:cubicBezTo>
                  <a:pt x="862609" y="34153"/>
                  <a:pt x="828837" y="34680"/>
                  <a:pt x="697047" y="18288"/>
                </a:cubicBezTo>
                <a:cubicBezTo>
                  <a:pt x="565257" y="1896"/>
                  <a:pt x="290333" y="-12656"/>
                  <a:pt x="0" y="18288"/>
                </a:cubicBezTo>
                <a:cubicBezTo>
                  <a:pt x="-82" y="11708"/>
                  <a:pt x="-178" y="8956"/>
                  <a:pt x="0" y="0"/>
                </a:cubicBezTo>
                <a:close/>
              </a:path>
              <a:path w="9957816" h="18288" stroke="0" extrusionOk="0">
                <a:moveTo>
                  <a:pt x="0" y="0"/>
                </a:moveTo>
                <a:cubicBezTo>
                  <a:pt x="239894" y="-13568"/>
                  <a:pt x="444306" y="20490"/>
                  <a:pt x="564276" y="0"/>
                </a:cubicBezTo>
                <a:cubicBezTo>
                  <a:pt x="684246" y="-20490"/>
                  <a:pt x="829702" y="-16311"/>
                  <a:pt x="929396" y="0"/>
                </a:cubicBezTo>
                <a:cubicBezTo>
                  <a:pt x="1029090" y="16311"/>
                  <a:pt x="1434080" y="4599"/>
                  <a:pt x="1792407" y="0"/>
                </a:cubicBezTo>
                <a:cubicBezTo>
                  <a:pt x="2150734" y="-4599"/>
                  <a:pt x="2230922" y="-3217"/>
                  <a:pt x="2356683" y="0"/>
                </a:cubicBezTo>
                <a:cubicBezTo>
                  <a:pt x="2482444" y="3217"/>
                  <a:pt x="2727176" y="10118"/>
                  <a:pt x="2920959" y="0"/>
                </a:cubicBezTo>
                <a:cubicBezTo>
                  <a:pt x="3114742" y="-10118"/>
                  <a:pt x="3583268" y="6126"/>
                  <a:pt x="3783970" y="0"/>
                </a:cubicBezTo>
                <a:cubicBezTo>
                  <a:pt x="3984672" y="-6126"/>
                  <a:pt x="4119530" y="12121"/>
                  <a:pt x="4248668" y="0"/>
                </a:cubicBezTo>
                <a:cubicBezTo>
                  <a:pt x="4377806" y="-12121"/>
                  <a:pt x="4830370" y="39306"/>
                  <a:pt x="5111679" y="0"/>
                </a:cubicBezTo>
                <a:cubicBezTo>
                  <a:pt x="5392988" y="-39306"/>
                  <a:pt x="5595981" y="-37432"/>
                  <a:pt x="5974690" y="0"/>
                </a:cubicBezTo>
                <a:cubicBezTo>
                  <a:pt x="6353399" y="37432"/>
                  <a:pt x="6382398" y="-32218"/>
                  <a:pt x="6638544" y="0"/>
                </a:cubicBezTo>
                <a:cubicBezTo>
                  <a:pt x="6894690" y="32218"/>
                  <a:pt x="7107197" y="-8479"/>
                  <a:pt x="7501555" y="0"/>
                </a:cubicBezTo>
                <a:cubicBezTo>
                  <a:pt x="7895913" y="8479"/>
                  <a:pt x="7913370" y="-2556"/>
                  <a:pt x="8065831" y="0"/>
                </a:cubicBezTo>
                <a:cubicBezTo>
                  <a:pt x="8218292" y="2556"/>
                  <a:pt x="8391465" y="4509"/>
                  <a:pt x="8630107" y="0"/>
                </a:cubicBezTo>
                <a:cubicBezTo>
                  <a:pt x="8868749" y="-4509"/>
                  <a:pt x="9078381" y="-9348"/>
                  <a:pt x="9393540" y="0"/>
                </a:cubicBezTo>
                <a:cubicBezTo>
                  <a:pt x="9708699" y="9348"/>
                  <a:pt x="9789190" y="-16759"/>
                  <a:pt x="9957816" y="0"/>
                </a:cubicBezTo>
                <a:cubicBezTo>
                  <a:pt x="9957941" y="4395"/>
                  <a:pt x="9957741" y="9776"/>
                  <a:pt x="9957816" y="18288"/>
                </a:cubicBezTo>
                <a:cubicBezTo>
                  <a:pt x="9649812" y="40651"/>
                  <a:pt x="9486007" y="41594"/>
                  <a:pt x="9194383" y="18288"/>
                </a:cubicBezTo>
                <a:cubicBezTo>
                  <a:pt x="8902759" y="-5018"/>
                  <a:pt x="8744094" y="43814"/>
                  <a:pt x="8530529" y="18288"/>
                </a:cubicBezTo>
                <a:cubicBezTo>
                  <a:pt x="8316964" y="-7238"/>
                  <a:pt x="8282371" y="24093"/>
                  <a:pt x="8165409" y="18288"/>
                </a:cubicBezTo>
                <a:cubicBezTo>
                  <a:pt x="8048447" y="12483"/>
                  <a:pt x="7851788" y="12040"/>
                  <a:pt x="7700711" y="18288"/>
                </a:cubicBezTo>
                <a:cubicBezTo>
                  <a:pt x="7549634" y="24536"/>
                  <a:pt x="7127225" y="27915"/>
                  <a:pt x="6837700" y="18288"/>
                </a:cubicBezTo>
                <a:cubicBezTo>
                  <a:pt x="6548175" y="8661"/>
                  <a:pt x="6330711" y="50037"/>
                  <a:pt x="6173846" y="18288"/>
                </a:cubicBezTo>
                <a:cubicBezTo>
                  <a:pt x="6016981" y="-13461"/>
                  <a:pt x="5930031" y="15985"/>
                  <a:pt x="5709148" y="18288"/>
                </a:cubicBezTo>
                <a:cubicBezTo>
                  <a:pt x="5488265" y="20591"/>
                  <a:pt x="5372997" y="43097"/>
                  <a:pt x="5045293" y="18288"/>
                </a:cubicBezTo>
                <a:cubicBezTo>
                  <a:pt x="4717590" y="-6521"/>
                  <a:pt x="4829875" y="6803"/>
                  <a:pt x="4680174" y="18288"/>
                </a:cubicBezTo>
                <a:cubicBezTo>
                  <a:pt x="4530473" y="29773"/>
                  <a:pt x="4441300" y="27030"/>
                  <a:pt x="4315054" y="18288"/>
                </a:cubicBezTo>
                <a:cubicBezTo>
                  <a:pt x="4188808" y="9546"/>
                  <a:pt x="3846162" y="4446"/>
                  <a:pt x="3651199" y="18288"/>
                </a:cubicBezTo>
                <a:cubicBezTo>
                  <a:pt x="3456236" y="32130"/>
                  <a:pt x="3412656" y="-1324"/>
                  <a:pt x="3186501" y="18288"/>
                </a:cubicBezTo>
                <a:cubicBezTo>
                  <a:pt x="2960346" y="37900"/>
                  <a:pt x="2783091" y="19872"/>
                  <a:pt x="2423069" y="18288"/>
                </a:cubicBezTo>
                <a:cubicBezTo>
                  <a:pt x="2063047" y="16704"/>
                  <a:pt x="2066062" y="18692"/>
                  <a:pt x="1958370" y="18288"/>
                </a:cubicBezTo>
                <a:cubicBezTo>
                  <a:pt x="1850678" y="17884"/>
                  <a:pt x="1403255" y="47471"/>
                  <a:pt x="1194938" y="18288"/>
                </a:cubicBezTo>
                <a:cubicBezTo>
                  <a:pt x="986621" y="-10895"/>
                  <a:pt x="986435" y="4670"/>
                  <a:pt x="829818" y="18288"/>
                </a:cubicBezTo>
                <a:cubicBezTo>
                  <a:pt x="673201" y="31906"/>
                  <a:pt x="178831" y="-2639"/>
                  <a:pt x="0" y="18288"/>
                </a:cubicBezTo>
                <a:cubicBezTo>
                  <a:pt x="-504" y="12101"/>
                  <a:pt x="-591" y="7719"/>
                  <a:pt x="0" y="0"/>
                </a:cubicBezTo>
                <a:close/>
              </a:path>
            </a:pathLst>
          </a:custGeom>
          <a:solidFill>
            <a:schemeClr val="bg1"/>
          </a:solidFill>
          <a:ln w="38100" cap="rnd">
            <a:solidFill>
              <a:schemeClr val="bg1"/>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3DF251FA-3DD5-884F-A1CA-FD2B7680E223}"/>
              </a:ext>
            </a:extLst>
          </p:cNvPr>
          <p:cNvSpPr>
            <a:spLocks noGrp="1"/>
          </p:cNvSpPr>
          <p:nvPr>
            <p:ph idx="1"/>
          </p:nvPr>
        </p:nvSpPr>
        <p:spPr>
          <a:xfrm>
            <a:off x="1151467" y="2607733"/>
            <a:ext cx="9889067" cy="3285067"/>
          </a:xfrm>
        </p:spPr>
        <p:txBody>
          <a:bodyPr>
            <a:normAutofit/>
          </a:bodyPr>
          <a:lstStyle/>
          <a:p>
            <a:r>
              <a:rPr lang="en-AU" dirty="0">
                <a:solidFill>
                  <a:schemeClr val="bg1"/>
                </a:solidFill>
              </a:rPr>
              <a:t>For years statues have been erected and torn down as part of a diversity of historical movements </a:t>
            </a:r>
          </a:p>
          <a:p>
            <a:r>
              <a:rPr lang="en-AU" dirty="0">
                <a:solidFill>
                  <a:schemeClr val="bg1"/>
                </a:solidFill>
              </a:rPr>
              <a:t>News article links and inspiration: </a:t>
            </a:r>
          </a:p>
          <a:p>
            <a:pPr lvl="1"/>
            <a:r>
              <a:rPr lang="en-AU" dirty="0">
                <a:solidFill>
                  <a:schemeClr val="bg1"/>
                </a:solidFill>
                <a:hlinkClick r:id="rId2"/>
              </a:rPr>
              <a:t>https://www.abc.net.au/news/2020-06-16/four-ways-to-help-settle-australias-colonial-statue-debate/12356234</a:t>
            </a:r>
            <a:endParaRPr lang="en-AU" dirty="0">
              <a:solidFill>
                <a:schemeClr val="bg1"/>
              </a:solidFill>
            </a:endParaRPr>
          </a:p>
          <a:p>
            <a:pPr lvl="1"/>
            <a:r>
              <a:rPr lang="en-AU" dirty="0">
                <a:solidFill>
                  <a:schemeClr val="bg1"/>
                </a:solidFill>
                <a:hlinkClick r:id="rId3"/>
              </a:rPr>
              <a:t>https://www.abc.net.au/news/2017-08-29/explorers-monument-added-to-not-torn-down-or-vandalised/8853224</a:t>
            </a:r>
            <a:r>
              <a:rPr lang="en-AU" dirty="0">
                <a:solidFill>
                  <a:schemeClr val="bg1"/>
                </a:solidFill>
              </a:rPr>
              <a:t> </a:t>
            </a:r>
          </a:p>
          <a:p>
            <a:r>
              <a:rPr lang="en-AU" dirty="0">
                <a:solidFill>
                  <a:schemeClr val="bg1"/>
                </a:solidFill>
              </a:rPr>
              <a:t>Print large images of historical statues and run a competition for students to re-write the plaque underneath</a:t>
            </a:r>
          </a:p>
        </p:txBody>
      </p:sp>
      <p:pic>
        <p:nvPicPr>
          <p:cNvPr id="4" name="Picture 3" descr="A picture containing drawing&#10;&#10;Description automatically generated">
            <a:extLst>
              <a:ext uri="{FF2B5EF4-FFF2-40B4-BE49-F238E27FC236}">
                <a16:creationId xmlns:a16="http://schemas.microsoft.com/office/drawing/2014/main" id="{C13B2CC0-E84F-41BA-A380-7062EC186FF7}"/>
              </a:ext>
            </a:extLst>
          </p:cNvPr>
          <p:cNvPicPr>
            <a:picLocks noChangeAspect="1"/>
          </p:cNvPicPr>
          <p:nvPr/>
        </p:nvPicPr>
        <p:blipFill>
          <a:blip r:embed="rId4"/>
          <a:stretch>
            <a:fillRect/>
          </a:stretch>
        </p:blipFill>
        <p:spPr>
          <a:xfrm>
            <a:off x="5488989" y="5308136"/>
            <a:ext cx="1210974" cy="74626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2048510770"/>
      </p:ext>
    </p:extLst>
  </p:cSld>
  <p:clrMapOvr>
    <a:masterClrMapping/>
  </p:clrMapOvr>
</p:sld>
</file>

<file path=ppt/theme/theme1.xml><?xml version="1.0" encoding="utf-8"?>
<a:theme xmlns:a="http://schemas.openxmlformats.org/drawingml/2006/main" name="SketchyVTI">
  <a:themeElements>
    <a:clrScheme name="SketchyVTI">
      <a:dk1>
        <a:sysClr val="windowText" lastClr="000000"/>
      </a:dk1>
      <a:lt1>
        <a:sysClr val="window" lastClr="FFFFFF"/>
      </a:lt1>
      <a:dk2>
        <a:srgbClr val="39302A"/>
      </a:dk2>
      <a:lt2>
        <a:srgbClr val="E5DEDB"/>
      </a:lt2>
      <a:accent1>
        <a:srgbClr val="E4650E"/>
      </a:accent1>
      <a:accent2>
        <a:srgbClr val="00A5AB"/>
      </a:accent2>
      <a:accent3>
        <a:srgbClr val="09963B"/>
      </a:accent3>
      <a:accent4>
        <a:srgbClr val="E64823"/>
      </a:accent4>
      <a:accent5>
        <a:srgbClr val="9C6A6A"/>
      </a:accent5>
      <a:accent6>
        <a:srgbClr val="824F8C"/>
      </a:accent6>
      <a:hlink>
        <a:srgbClr val="2998E3"/>
      </a:hlink>
      <a:folHlink>
        <a:srgbClr val="7F723D"/>
      </a:folHlink>
    </a:clrScheme>
    <a:fontScheme name="Sketchy_SerifHand">
      <a:majorFont>
        <a:latin typeface="Modern Love"/>
        <a:ea typeface=""/>
        <a:cs typeface=""/>
      </a:majorFont>
      <a:minorFont>
        <a:latin typeface="The Han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369</TotalTime>
  <Words>5272</Words>
  <Application>Microsoft Office PowerPoint</Application>
  <PresentationFormat>Widescreen</PresentationFormat>
  <Paragraphs>304</Paragraphs>
  <Slides>33</Slides>
  <Notes>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33</vt:i4>
      </vt:variant>
    </vt:vector>
  </HeadingPairs>
  <TitlesOfParts>
    <vt:vector size="46" baseType="lpstr">
      <vt:lpstr>-apple-system</vt:lpstr>
      <vt:lpstr>Arial</vt:lpstr>
      <vt:lpstr>Calibri</vt:lpstr>
      <vt:lpstr>Courier New</vt:lpstr>
      <vt:lpstr>Elephant</vt:lpstr>
      <vt:lpstr>inherit</vt:lpstr>
      <vt:lpstr>Kristen ITC</vt:lpstr>
      <vt:lpstr>Leelawadee</vt:lpstr>
      <vt:lpstr>Modern Love</vt:lpstr>
      <vt:lpstr>Segoe UI</vt:lpstr>
      <vt:lpstr>Symbol</vt:lpstr>
      <vt:lpstr>The Hand</vt:lpstr>
      <vt:lpstr>SketchyVTI</vt:lpstr>
      <vt:lpstr>History and HASS WEEK! </vt:lpstr>
      <vt:lpstr>PowerPoint Presentation</vt:lpstr>
      <vt:lpstr>IDEA One: Codes and Ciphers </vt:lpstr>
      <vt:lpstr>Cipher activity instructions: </vt:lpstr>
      <vt:lpstr>WORLD WAR ONE CIPHER – HINTS/STEPS PAGE: </vt:lpstr>
      <vt:lpstr>PowerPoint Presentation</vt:lpstr>
      <vt:lpstr>IDEA Two: Escape Rooms </vt:lpstr>
      <vt:lpstr>PowerPoint Presentation</vt:lpstr>
      <vt:lpstr>IDEA Three: Monumental Rewrite </vt:lpstr>
      <vt:lpstr>Idea Four: Source analysis with a modern twist.</vt:lpstr>
      <vt:lpstr> Students look at the source above carefully.  What can they see? Younger students could be guided through their viewing and analysis of the source. Older students could do their own examination followed by a class discussion. </vt:lpstr>
      <vt:lpstr>Some more….</vt:lpstr>
      <vt:lpstr>On either side of the row of pigs along the bottom is a jail door (L) and police car (R). These are level with and the same size as the Bible. A suggestion of Trump’s values?  </vt:lpstr>
      <vt:lpstr>Class Discussions</vt:lpstr>
      <vt:lpstr>Class Discussions</vt:lpstr>
      <vt:lpstr>FOR ANCIENT HISTORY STUDENTS – hieroglyphs represent important source information. However, we know that the pharaohs used hieroglyphs for many purposes; informing, advertising, persuasion, intimidation. Compare and contrast the message of the source below (Tuthmosis III) and the image at the top. How connected are the messages from both sources?  </vt:lpstr>
      <vt:lpstr>Activity Five: Gladiator battle/ medieval jousting</vt:lpstr>
      <vt:lpstr>Idea Six: Whole school quizzes</vt:lpstr>
      <vt:lpstr>Some sample quizzes.</vt:lpstr>
      <vt:lpstr>Idea Seven: Time Travelling</vt:lpstr>
      <vt:lpstr>Time travelling</vt:lpstr>
      <vt:lpstr>Ideas for time periods</vt:lpstr>
      <vt:lpstr>Some more possibilities</vt:lpstr>
      <vt:lpstr>Idea Eight: Celebrate the 2000s</vt:lpstr>
      <vt:lpstr>Idea Nine: Everyone loves a good dress up.</vt:lpstr>
      <vt:lpstr>Idea Ten: get your community involved!</vt:lpstr>
      <vt:lpstr>Idea Eleven: History Evidence Box</vt:lpstr>
      <vt:lpstr>Examples for different year groups…</vt:lpstr>
      <vt:lpstr>Idea Twelve: create your own historical evidence.</vt:lpstr>
      <vt:lpstr>Idea Thirteen: Cartoon Captions</vt:lpstr>
      <vt:lpstr>Idea Fourteen: </vt:lpstr>
      <vt:lpstr>Idea Fifteen: Digging up the past</vt:lpstr>
      <vt:lpstr>Ideas to use the source.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History and HASS WEEK!</dc:title>
  <dc:creator>Emily Donders</dc:creator>
  <cp:lastModifiedBy>Lynton Baron</cp:lastModifiedBy>
  <cp:revision>42</cp:revision>
  <dcterms:created xsi:type="dcterms:W3CDTF">2020-07-08T14:23:53Z</dcterms:created>
  <dcterms:modified xsi:type="dcterms:W3CDTF">2020-07-25T08:47:49Z</dcterms:modified>
</cp:coreProperties>
</file>